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handoutMasterIdLst>
    <p:handoutMasterId r:id="rId42"/>
  </p:handoutMasterIdLst>
  <p:sldIdLst>
    <p:sldId id="256" r:id="rId5"/>
    <p:sldId id="273" r:id="rId6"/>
    <p:sldId id="269" r:id="rId7"/>
    <p:sldId id="303" r:id="rId8"/>
    <p:sldId id="316" r:id="rId9"/>
    <p:sldId id="304" r:id="rId10"/>
    <p:sldId id="305" r:id="rId11"/>
    <p:sldId id="306" r:id="rId12"/>
    <p:sldId id="317" r:id="rId13"/>
    <p:sldId id="307" r:id="rId14"/>
    <p:sldId id="308" r:id="rId15"/>
    <p:sldId id="309" r:id="rId16"/>
    <p:sldId id="310" r:id="rId17"/>
    <p:sldId id="311" r:id="rId18"/>
    <p:sldId id="318" r:id="rId19"/>
    <p:sldId id="319" r:id="rId20"/>
    <p:sldId id="312" r:id="rId21"/>
    <p:sldId id="313" r:id="rId22"/>
    <p:sldId id="320" r:id="rId23"/>
    <p:sldId id="314" r:id="rId24"/>
    <p:sldId id="315" r:id="rId25"/>
    <p:sldId id="324" r:id="rId26"/>
    <p:sldId id="326" r:id="rId27"/>
    <p:sldId id="327" r:id="rId28"/>
    <p:sldId id="328" r:id="rId29"/>
    <p:sldId id="336" r:id="rId30"/>
    <p:sldId id="329" r:id="rId31"/>
    <p:sldId id="337" r:id="rId32"/>
    <p:sldId id="330" r:id="rId33"/>
    <p:sldId id="331" r:id="rId34"/>
    <p:sldId id="332" r:id="rId35"/>
    <p:sldId id="339" r:id="rId36"/>
    <p:sldId id="333" r:id="rId37"/>
    <p:sldId id="338" r:id="rId38"/>
    <p:sldId id="334" r:id="rId39"/>
    <p:sldId id="335" r:id="rId40"/>
  </p:sldIdLst>
  <p:sldSz cx="9144000" cy="5143500" type="screen16x9"/>
  <p:notesSz cx="6858000" cy="9144000"/>
  <p:defaultTextStyle>
    <a:defPPr>
      <a:defRPr lang="en-US"/>
    </a:defPPr>
    <a:lvl1pPr marL="0" algn="l" defTabSz="685748" rtl="0" eaLnBrk="1" latinLnBrk="0" hangingPunct="1">
      <a:defRPr sz="1400" kern="1200">
        <a:solidFill>
          <a:schemeClr val="tx1"/>
        </a:solidFill>
        <a:latin typeface="+mn-lt"/>
        <a:ea typeface="+mn-ea"/>
        <a:cs typeface="+mn-cs"/>
      </a:defRPr>
    </a:lvl1pPr>
    <a:lvl2pPr marL="342874" algn="l" defTabSz="685748" rtl="0" eaLnBrk="1" latinLnBrk="0" hangingPunct="1">
      <a:defRPr sz="1400" kern="1200">
        <a:solidFill>
          <a:schemeClr val="tx1"/>
        </a:solidFill>
        <a:latin typeface="+mn-lt"/>
        <a:ea typeface="+mn-ea"/>
        <a:cs typeface="+mn-cs"/>
      </a:defRPr>
    </a:lvl2pPr>
    <a:lvl3pPr marL="685748" algn="l" defTabSz="685748" rtl="0" eaLnBrk="1" latinLnBrk="0" hangingPunct="1">
      <a:defRPr sz="1400" kern="1200">
        <a:solidFill>
          <a:schemeClr val="tx1"/>
        </a:solidFill>
        <a:latin typeface="+mn-lt"/>
        <a:ea typeface="+mn-ea"/>
        <a:cs typeface="+mn-cs"/>
      </a:defRPr>
    </a:lvl3pPr>
    <a:lvl4pPr marL="1028622" algn="l" defTabSz="685748" rtl="0" eaLnBrk="1" latinLnBrk="0" hangingPunct="1">
      <a:defRPr sz="1400" kern="1200">
        <a:solidFill>
          <a:schemeClr val="tx1"/>
        </a:solidFill>
        <a:latin typeface="+mn-lt"/>
        <a:ea typeface="+mn-ea"/>
        <a:cs typeface="+mn-cs"/>
      </a:defRPr>
    </a:lvl4pPr>
    <a:lvl5pPr marL="1371495" algn="l" defTabSz="685748" rtl="0" eaLnBrk="1" latinLnBrk="0" hangingPunct="1">
      <a:defRPr sz="1400" kern="1200">
        <a:solidFill>
          <a:schemeClr val="tx1"/>
        </a:solidFill>
        <a:latin typeface="+mn-lt"/>
        <a:ea typeface="+mn-ea"/>
        <a:cs typeface="+mn-cs"/>
      </a:defRPr>
    </a:lvl5pPr>
    <a:lvl6pPr marL="1714370" algn="l" defTabSz="685748" rtl="0" eaLnBrk="1" latinLnBrk="0" hangingPunct="1">
      <a:defRPr sz="1400" kern="1200">
        <a:solidFill>
          <a:schemeClr val="tx1"/>
        </a:solidFill>
        <a:latin typeface="+mn-lt"/>
        <a:ea typeface="+mn-ea"/>
        <a:cs typeface="+mn-cs"/>
      </a:defRPr>
    </a:lvl6pPr>
    <a:lvl7pPr marL="2057244" algn="l" defTabSz="685748" rtl="0" eaLnBrk="1" latinLnBrk="0" hangingPunct="1">
      <a:defRPr sz="1400" kern="1200">
        <a:solidFill>
          <a:schemeClr val="tx1"/>
        </a:solidFill>
        <a:latin typeface="+mn-lt"/>
        <a:ea typeface="+mn-ea"/>
        <a:cs typeface="+mn-cs"/>
      </a:defRPr>
    </a:lvl7pPr>
    <a:lvl8pPr marL="2400118" algn="l" defTabSz="685748" rtl="0" eaLnBrk="1" latinLnBrk="0" hangingPunct="1">
      <a:defRPr sz="1400" kern="1200">
        <a:solidFill>
          <a:schemeClr val="tx1"/>
        </a:solidFill>
        <a:latin typeface="+mn-lt"/>
        <a:ea typeface="+mn-ea"/>
        <a:cs typeface="+mn-cs"/>
      </a:defRPr>
    </a:lvl8pPr>
    <a:lvl9pPr marL="2742992" algn="l" defTabSz="68574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2" autoAdjust="0"/>
    <p:restoredTop sz="94660"/>
  </p:normalViewPr>
  <p:slideViewPr>
    <p:cSldViewPr snapToGrid="0" showGuides="1">
      <p:cViewPr varScale="1">
        <p:scale>
          <a:sx n="66" d="100"/>
          <a:sy n="66" d="100"/>
        </p:scale>
        <p:origin x="-304" y="-104"/>
      </p:cViewPr>
      <p:guideLst>
        <p:guide orient="horz" pos="2160"/>
        <p:guide orient="horz" pos="1620"/>
        <p:guide pos="384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1473E-5C32-426A-87C2-8007BC3D9E13}" type="doc">
      <dgm:prSet loTypeId="urn:microsoft.com/office/officeart/2005/8/layout/vList6" loCatId="list" qsTypeId="urn:microsoft.com/office/officeart/2005/8/quickstyle/simple5" qsCatId="simple" csTypeId="urn:microsoft.com/office/officeart/2005/8/colors/colorful3" csCatId="colorful" phldr="1"/>
      <dgm:spPr/>
      <dgm:t>
        <a:bodyPr/>
        <a:lstStyle/>
        <a:p>
          <a:endParaRPr lang="en-US"/>
        </a:p>
      </dgm:t>
    </dgm:pt>
    <dgm:pt modelId="{E15CDFA9-BAB9-400D-9CB8-AFCDFC9D2E9F}">
      <dgm:prSet phldrT="[Text]" custT="1"/>
      <dgm:spPr/>
      <dgm:t>
        <a:bodyPr/>
        <a:lstStyle/>
        <a:p>
          <a:r>
            <a:rPr lang="fa-IR" sz="1100" b="1" dirty="0" smtClean="0">
              <a:cs typeface="B Nazanin" panose="00000400000000000000" pitchFamily="2" charset="-78"/>
            </a:rPr>
            <a:t>شرط اول</a:t>
          </a:r>
          <a:endParaRPr lang="en-US" sz="1100" b="1" dirty="0">
            <a:cs typeface="B Nazanin" panose="00000400000000000000" pitchFamily="2" charset="-78"/>
          </a:endParaRPr>
        </a:p>
      </dgm:t>
    </dgm:pt>
    <dgm:pt modelId="{9E4FED2F-0D02-4565-8BFB-AC822741C093}" type="parTrans" cxnId="{0D4675BD-DC12-4CFB-AADC-B983015AC445}">
      <dgm:prSet/>
      <dgm:spPr/>
      <dgm:t>
        <a:bodyPr/>
        <a:lstStyle/>
        <a:p>
          <a:endParaRPr lang="en-US" sz="1100">
            <a:cs typeface="B Nazanin" panose="00000400000000000000" pitchFamily="2" charset="-78"/>
          </a:endParaRPr>
        </a:p>
      </dgm:t>
    </dgm:pt>
    <dgm:pt modelId="{6D67A9B3-3177-4050-9183-0822AEFDAD92}" type="sibTrans" cxnId="{0D4675BD-DC12-4CFB-AADC-B983015AC445}">
      <dgm:prSet/>
      <dgm:spPr/>
      <dgm:t>
        <a:bodyPr/>
        <a:lstStyle/>
        <a:p>
          <a:endParaRPr lang="en-US" sz="1100">
            <a:cs typeface="B Nazanin" panose="00000400000000000000" pitchFamily="2" charset="-78"/>
          </a:endParaRPr>
        </a:p>
      </dgm:t>
    </dgm:pt>
    <dgm:pt modelId="{DF8828CD-0B59-4AE5-AD4A-2C231B87E573}">
      <dgm:prSet phldrT="[Text]" custT="1"/>
      <dgm:spPr/>
      <dgm:t>
        <a:bodyPr/>
        <a:lstStyle/>
        <a:p>
          <a:r>
            <a:rPr lang="fa-IR" sz="1100" b="1" dirty="0" smtClean="0">
              <a:cs typeface="B Nazanin" panose="00000400000000000000" pitchFamily="2" charset="-78"/>
            </a:rPr>
            <a:t>شرط دوم</a:t>
          </a:r>
          <a:endParaRPr lang="en-US" sz="1100" b="1" dirty="0">
            <a:cs typeface="B Nazanin" panose="00000400000000000000" pitchFamily="2" charset="-78"/>
          </a:endParaRPr>
        </a:p>
      </dgm:t>
    </dgm:pt>
    <dgm:pt modelId="{6715C536-E6B6-4C2E-8819-EB91C836CE1A}" type="parTrans" cxnId="{9155DD96-9613-4274-A95C-C834BCDCB053}">
      <dgm:prSet/>
      <dgm:spPr/>
      <dgm:t>
        <a:bodyPr/>
        <a:lstStyle/>
        <a:p>
          <a:endParaRPr lang="en-US" sz="1100">
            <a:cs typeface="B Nazanin" panose="00000400000000000000" pitchFamily="2" charset="-78"/>
          </a:endParaRPr>
        </a:p>
      </dgm:t>
    </dgm:pt>
    <dgm:pt modelId="{62C72B83-B771-410A-B630-33EB69549484}" type="sibTrans" cxnId="{9155DD96-9613-4274-A95C-C834BCDCB053}">
      <dgm:prSet/>
      <dgm:spPr/>
      <dgm:t>
        <a:bodyPr/>
        <a:lstStyle/>
        <a:p>
          <a:endParaRPr lang="en-US" sz="1100">
            <a:cs typeface="B Nazanin" panose="00000400000000000000" pitchFamily="2" charset="-78"/>
          </a:endParaRPr>
        </a:p>
      </dgm:t>
    </dgm:pt>
    <dgm:pt modelId="{46019C1F-7A36-425F-9BE3-9324062B6308}">
      <dgm:prSet phldrT="[Text]" custT="1"/>
      <dgm:spPr/>
      <dgm:t>
        <a:bodyPr/>
        <a:lstStyle/>
        <a:p>
          <a:r>
            <a:rPr lang="fa-IR" sz="1100" b="1" dirty="0" smtClean="0">
              <a:cs typeface="B Nazanin" panose="00000400000000000000" pitchFamily="2" charset="-78"/>
            </a:rPr>
            <a:t>شرط سوم</a:t>
          </a:r>
          <a:endParaRPr lang="en-US" sz="1100" b="1" dirty="0">
            <a:cs typeface="B Nazanin" panose="00000400000000000000" pitchFamily="2" charset="-78"/>
          </a:endParaRPr>
        </a:p>
      </dgm:t>
    </dgm:pt>
    <dgm:pt modelId="{F636C222-0003-4A58-B196-99A8D7C2E1A1}" type="parTrans" cxnId="{40308A06-A236-448D-BB3E-F743B9A27D1D}">
      <dgm:prSet/>
      <dgm:spPr/>
      <dgm:t>
        <a:bodyPr/>
        <a:lstStyle/>
        <a:p>
          <a:endParaRPr lang="en-US" sz="1100">
            <a:cs typeface="B Nazanin" panose="00000400000000000000" pitchFamily="2" charset="-78"/>
          </a:endParaRPr>
        </a:p>
      </dgm:t>
    </dgm:pt>
    <dgm:pt modelId="{2CA75326-AB2D-48EB-A7F8-EEB0BE4D1E43}" type="sibTrans" cxnId="{40308A06-A236-448D-BB3E-F743B9A27D1D}">
      <dgm:prSet/>
      <dgm:spPr/>
      <dgm:t>
        <a:bodyPr/>
        <a:lstStyle/>
        <a:p>
          <a:endParaRPr lang="en-US" sz="1100">
            <a:cs typeface="B Nazanin" panose="00000400000000000000" pitchFamily="2" charset="-78"/>
          </a:endParaRPr>
        </a:p>
      </dgm:t>
    </dgm:pt>
    <dgm:pt modelId="{A1CBC672-9E62-4B83-979E-A7DAA8D1DAF8}">
      <dgm:prSet custT="1"/>
      <dgm:spPr/>
      <dgm:t>
        <a:bodyPr/>
        <a:lstStyle/>
        <a:p>
          <a:r>
            <a:rPr lang="fa-IR" sz="1100" b="1" dirty="0" smtClean="0">
              <a:cs typeface="B Nazanin" panose="00000400000000000000" pitchFamily="2" charset="-78"/>
            </a:rPr>
            <a:t>شرط چهارم</a:t>
          </a:r>
          <a:endParaRPr lang="en-US" sz="1100" b="1" dirty="0">
            <a:cs typeface="B Nazanin" panose="00000400000000000000" pitchFamily="2" charset="-78"/>
          </a:endParaRPr>
        </a:p>
      </dgm:t>
    </dgm:pt>
    <dgm:pt modelId="{45A1146D-0686-4D4F-8758-3458838700B3}" type="parTrans" cxnId="{530469F2-53F5-43D2-A240-60FC929C4AC4}">
      <dgm:prSet/>
      <dgm:spPr/>
      <dgm:t>
        <a:bodyPr/>
        <a:lstStyle/>
        <a:p>
          <a:endParaRPr lang="en-US" sz="1100">
            <a:cs typeface="B Nazanin" panose="00000400000000000000" pitchFamily="2" charset="-78"/>
          </a:endParaRPr>
        </a:p>
      </dgm:t>
    </dgm:pt>
    <dgm:pt modelId="{A0A71018-D2AE-4974-AD34-94F34D3D2502}" type="sibTrans" cxnId="{530469F2-53F5-43D2-A240-60FC929C4AC4}">
      <dgm:prSet/>
      <dgm:spPr/>
      <dgm:t>
        <a:bodyPr/>
        <a:lstStyle/>
        <a:p>
          <a:endParaRPr lang="en-US" sz="1100">
            <a:cs typeface="B Nazanin" panose="00000400000000000000" pitchFamily="2" charset="-78"/>
          </a:endParaRPr>
        </a:p>
      </dgm:t>
    </dgm:pt>
    <dgm:pt modelId="{7AA0549E-4EE6-4257-95AC-3D0D6C05695D}">
      <dgm:prSet custT="1"/>
      <dgm:spPr/>
      <dgm:t>
        <a:bodyPr anchor="ctr"/>
        <a:lstStyle/>
        <a:p>
          <a:pPr rtl="1"/>
          <a:r>
            <a:rPr lang="fa-IR" sz="1000" dirty="0" smtClean="0">
              <a:cs typeface="B Nazanin" panose="00000400000000000000" pitchFamily="2" charset="-78"/>
            </a:rPr>
            <a:t>مسووليت پاسخگويي در مقابل كليه­ جنبه­هاي انجام پژوهش منجر به مقاله را بپذيرد، به گونه­اي كه بتواند به كليه­ي سؤالات مطرح­شده در مورد صحت محتواي پژوهش و نوشتار آن پاسخ دهد. بايد يا خود مراحل گوناگون كار را با رعايت استانداردهای علمی، فنی و اخلاقی انجام داده باشد و يا از درستكاري و توانمندي علمي كساني كه مراحل مختلف كار را انجام داده­اند اطمينان خاطر داشته باشد.</a:t>
          </a:r>
          <a:endParaRPr lang="en-US" sz="1000" dirty="0">
            <a:cs typeface="B Nazanin" panose="00000400000000000000" pitchFamily="2" charset="-78"/>
          </a:endParaRPr>
        </a:p>
      </dgm:t>
    </dgm:pt>
    <dgm:pt modelId="{F6EF6060-3072-43CB-B9D0-C9D28638E92E}" type="sibTrans" cxnId="{9E43AC52-0941-49B7-BF34-BFB55B0253C1}">
      <dgm:prSet/>
      <dgm:spPr/>
      <dgm:t>
        <a:bodyPr/>
        <a:lstStyle/>
        <a:p>
          <a:endParaRPr lang="en-US" sz="1100">
            <a:cs typeface="B Nazanin" panose="00000400000000000000" pitchFamily="2" charset="-78"/>
          </a:endParaRPr>
        </a:p>
      </dgm:t>
    </dgm:pt>
    <dgm:pt modelId="{42189B29-F843-499F-BDF3-4E1A8C807443}" type="parTrans" cxnId="{9E43AC52-0941-49B7-BF34-BFB55B0253C1}">
      <dgm:prSet/>
      <dgm:spPr/>
      <dgm:t>
        <a:bodyPr/>
        <a:lstStyle/>
        <a:p>
          <a:endParaRPr lang="en-US" sz="1100">
            <a:cs typeface="B Nazanin" panose="00000400000000000000" pitchFamily="2" charset="-78"/>
          </a:endParaRPr>
        </a:p>
      </dgm:t>
    </dgm:pt>
    <dgm:pt modelId="{22320129-BFA9-4B47-B264-0CE886DDEEF1}">
      <dgm:prSet phldrT="[Text]" custT="1"/>
      <dgm:spPr/>
      <dgm:t>
        <a:bodyPr anchor="ctr"/>
        <a:lstStyle/>
        <a:p>
          <a:pPr rtl="1"/>
          <a:r>
            <a:rPr lang="fa-IR" sz="1050" dirty="0" smtClean="0">
              <a:cs typeface="B Nazanin" panose="00000400000000000000" pitchFamily="2" charset="-78"/>
            </a:rPr>
            <a:t>همكاري مؤثر و قابل توجهي در حداقل يكي از وظایف ارائه ايده پژوهشي/ طراحي مطالعه/ جمع آوري داده</a:t>
          </a:r>
          <a:r>
            <a:rPr lang="en-US" sz="1050" dirty="0" smtClean="0">
              <a:cs typeface="B Nazanin" panose="00000400000000000000" pitchFamily="2" charset="-78"/>
            </a:rPr>
            <a:t>­</a:t>
          </a:r>
          <a:r>
            <a:rPr lang="fa-IR" sz="1050" dirty="0" smtClean="0">
              <a:cs typeface="B Nazanin" panose="00000400000000000000" pitchFamily="2" charset="-78"/>
            </a:rPr>
            <a:t>ها/ آناليز و تفسير داده­ها داشته باشد.</a:t>
          </a:r>
          <a:endParaRPr lang="en-US" sz="1050" dirty="0">
            <a:cs typeface="B Nazanin" panose="00000400000000000000" pitchFamily="2" charset="-78"/>
          </a:endParaRPr>
        </a:p>
      </dgm:t>
    </dgm:pt>
    <dgm:pt modelId="{63BE4F1A-25D3-4CB2-9A31-DAAC69820560}" type="sibTrans" cxnId="{61376735-758B-4B44-80E7-926EDCB55BF0}">
      <dgm:prSet/>
      <dgm:spPr/>
      <dgm:t>
        <a:bodyPr/>
        <a:lstStyle/>
        <a:p>
          <a:endParaRPr lang="en-US" sz="1100">
            <a:cs typeface="B Nazanin" panose="00000400000000000000" pitchFamily="2" charset="-78"/>
          </a:endParaRPr>
        </a:p>
      </dgm:t>
    </dgm:pt>
    <dgm:pt modelId="{6A75F3BB-D167-44C8-BAE0-DDFA99C493E0}" type="parTrans" cxnId="{61376735-758B-4B44-80E7-926EDCB55BF0}">
      <dgm:prSet/>
      <dgm:spPr/>
      <dgm:t>
        <a:bodyPr/>
        <a:lstStyle/>
        <a:p>
          <a:endParaRPr lang="en-US" sz="1100">
            <a:cs typeface="B Nazanin" panose="00000400000000000000" pitchFamily="2" charset="-78"/>
          </a:endParaRPr>
        </a:p>
      </dgm:t>
    </dgm:pt>
    <dgm:pt modelId="{5FF0CA2D-F5C8-4756-9FCB-FDB657815F42}">
      <dgm:prSet phldrT="[Text]" custT="1"/>
      <dgm:spPr/>
      <dgm:t>
        <a:bodyPr anchor="ctr"/>
        <a:lstStyle/>
        <a:p>
          <a:pPr rtl="1"/>
          <a:r>
            <a:rPr lang="fa-IR" sz="1050" dirty="0" smtClean="0">
              <a:cs typeface="B Nazanin" panose="00000400000000000000" pitchFamily="2" charset="-78"/>
            </a:rPr>
            <a:t>نسخه­ي نهايي دستنوشته را قبل از انتشار مطالعه و آن­ را تأييد کرده­باشد.</a:t>
          </a:r>
          <a:endParaRPr lang="en-US" sz="1050" dirty="0">
            <a:cs typeface="B Nazanin" panose="00000400000000000000" pitchFamily="2" charset="-78"/>
          </a:endParaRPr>
        </a:p>
      </dgm:t>
    </dgm:pt>
    <dgm:pt modelId="{972E5E6D-7C8E-46A6-B59C-F73D791E48E1}" type="sibTrans" cxnId="{9361AB13-788D-4627-A75C-F5DD70FC1FE3}">
      <dgm:prSet/>
      <dgm:spPr/>
      <dgm:t>
        <a:bodyPr/>
        <a:lstStyle/>
        <a:p>
          <a:endParaRPr lang="en-US" sz="1100">
            <a:cs typeface="B Nazanin" panose="00000400000000000000" pitchFamily="2" charset="-78"/>
          </a:endParaRPr>
        </a:p>
      </dgm:t>
    </dgm:pt>
    <dgm:pt modelId="{D9261901-EA36-43D1-97BA-020B7F5B74C3}" type="parTrans" cxnId="{9361AB13-788D-4627-A75C-F5DD70FC1FE3}">
      <dgm:prSet/>
      <dgm:spPr/>
      <dgm:t>
        <a:bodyPr/>
        <a:lstStyle/>
        <a:p>
          <a:endParaRPr lang="en-US" sz="1100">
            <a:cs typeface="B Nazanin" panose="00000400000000000000" pitchFamily="2" charset="-78"/>
          </a:endParaRPr>
        </a:p>
      </dgm:t>
    </dgm:pt>
    <dgm:pt modelId="{69964F73-8268-4238-B357-3E1866DEE614}">
      <dgm:prSet phldrT="[Text]" custT="1"/>
      <dgm:spPr/>
      <dgm:t>
        <a:bodyPr anchor="ctr"/>
        <a:lstStyle/>
        <a:p>
          <a:pPr rtl="1"/>
          <a:r>
            <a:rPr lang="fa-IR" sz="1050" dirty="0" smtClean="0">
              <a:cs typeface="B Nazanin" panose="00000400000000000000" pitchFamily="2" charset="-78"/>
            </a:rPr>
            <a:t>در نوشتن نسخه اوليه دستنوشته  و </a:t>
          </a:r>
          <a:r>
            <a:rPr lang="fa-IR" sz="1050" u="sng" dirty="0" smtClean="0">
              <a:cs typeface="B Nazanin" panose="00000400000000000000" pitchFamily="2" charset="-78"/>
            </a:rPr>
            <a:t>يا</a:t>
          </a:r>
          <a:r>
            <a:rPr lang="fa-IR" sz="1050" b="1" dirty="0" smtClean="0">
              <a:cs typeface="B Nazanin" panose="00000400000000000000" pitchFamily="2" charset="-78"/>
            </a:rPr>
            <a:t> </a:t>
          </a:r>
          <a:r>
            <a:rPr lang="fa-IR" sz="1050" dirty="0" smtClean="0">
              <a:cs typeface="B Nazanin" panose="00000400000000000000" pitchFamily="2" charset="-78"/>
            </a:rPr>
            <a:t>در بازبيني و مرور نقادانه آن همكاري كند، به گونه­اي كه متن از لحاظ محتواي علمي دستخوش تغيير و تكامل شود. </a:t>
          </a:r>
          <a:endParaRPr lang="en-US" sz="1050" dirty="0">
            <a:cs typeface="B Nazanin" panose="00000400000000000000" pitchFamily="2" charset="-78"/>
          </a:endParaRPr>
        </a:p>
      </dgm:t>
    </dgm:pt>
    <dgm:pt modelId="{9248A08A-0E6A-448F-A47D-AD997F4DBD9F}" type="sibTrans" cxnId="{D4EF42AD-BD30-4F47-9A8C-B9F9E28897F0}">
      <dgm:prSet/>
      <dgm:spPr/>
      <dgm:t>
        <a:bodyPr/>
        <a:lstStyle/>
        <a:p>
          <a:endParaRPr lang="en-US" sz="1100">
            <a:cs typeface="B Nazanin" panose="00000400000000000000" pitchFamily="2" charset="-78"/>
          </a:endParaRPr>
        </a:p>
      </dgm:t>
    </dgm:pt>
    <dgm:pt modelId="{03B4FBD7-20A2-41EB-9B55-B985D00B195C}" type="parTrans" cxnId="{D4EF42AD-BD30-4F47-9A8C-B9F9E28897F0}">
      <dgm:prSet/>
      <dgm:spPr/>
      <dgm:t>
        <a:bodyPr/>
        <a:lstStyle/>
        <a:p>
          <a:endParaRPr lang="en-US" sz="1100">
            <a:cs typeface="B Nazanin" panose="00000400000000000000" pitchFamily="2" charset="-78"/>
          </a:endParaRPr>
        </a:p>
      </dgm:t>
    </dgm:pt>
    <dgm:pt modelId="{E4CD386E-42E0-43B2-AD18-2E6A9AED7811}" type="pres">
      <dgm:prSet presAssocID="{7041473E-5C32-426A-87C2-8007BC3D9E13}" presName="Name0" presStyleCnt="0">
        <dgm:presLayoutVars>
          <dgm:dir val="rev"/>
          <dgm:animLvl val="lvl"/>
          <dgm:resizeHandles/>
        </dgm:presLayoutVars>
      </dgm:prSet>
      <dgm:spPr/>
      <dgm:t>
        <a:bodyPr/>
        <a:lstStyle/>
        <a:p>
          <a:endParaRPr lang="en-US"/>
        </a:p>
      </dgm:t>
    </dgm:pt>
    <dgm:pt modelId="{8134AFD8-5FB2-424A-8E00-297D59DFD50A}" type="pres">
      <dgm:prSet presAssocID="{E15CDFA9-BAB9-400D-9CB8-AFCDFC9D2E9F}" presName="linNode" presStyleCnt="0"/>
      <dgm:spPr/>
      <dgm:t>
        <a:bodyPr/>
        <a:lstStyle/>
        <a:p>
          <a:endParaRPr lang="en-US"/>
        </a:p>
      </dgm:t>
    </dgm:pt>
    <dgm:pt modelId="{87BAB2A7-530D-484B-8E70-D951B3A485AB}" type="pres">
      <dgm:prSet presAssocID="{E15CDFA9-BAB9-400D-9CB8-AFCDFC9D2E9F}" presName="parentShp" presStyleLbl="node1" presStyleIdx="0" presStyleCnt="4" custScaleX="33005">
        <dgm:presLayoutVars>
          <dgm:bulletEnabled val="1"/>
        </dgm:presLayoutVars>
      </dgm:prSet>
      <dgm:spPr/>
      <dgm:t>
        <a:bodyPr/>
        <a:lstStyle/>
        <a:p>
          <a:endParaRPr lang="en-US"/>
        </a:p>
      </dgm:t>
    </dgm:pt>
    <dgm:pt modelId="{FB030F8E-7064-4430-B1BD-D2CB0A51E521}" type="pres">
      <dgm:prSet presAssocID="{E15CDFA9-BAB9-400D-9CB8-AFCDFC9D2E9F}" presName="childShp" presStyleLbl="bgAccFollowNode1" presStyleIdx="0" presStyleCnt="4" custScaleX="149179" custLinFactNeighborX="1439" custLinFactNeighborY="-58762">
        <dgm:presLayoutVars>
          <dgm:bulletEnabled val="1"/>
        </dgm:presLayoutVars>
      </dgm:prSet>
      <dgm:spPr/>
      <dgm:t>
        <a:bodyPr/>
        <a:lstStyle/>
        <a:p>
          <a:endParaRPr lang="en-US"/>
        </a:p>
      </dgm:t>
    </dgm:pt>
    <dgm:pt modelId="{CFAD68F5-8751-44CB-A623-96C4C8E33041}" type="pres">
      <dgm:prSet presAssocID="{6D67A9B3-3177-4050-9183-0822AEFDAD92}" presName="spacing" presStyleCnt="0"/>
      <dgm:spPr/>
      <dgm:t>
        <a:bodyPr/>
        <a:lstStyle/>
        <a:p>
          <a:endParaRPr lang="en-US"/>
        </a:p>
      </dgm:t>
    </dgm:pt>
    <dgm:pt modelId="{41724252-3538-43C1-8546-C71143C4FA01}" type="pres">
      <dgm:prSet presAssocID="{DF8828CD-0B59-4AE5-AD4A-2C231B87E573}" presName="linNode" presStyleCnt="0"/>
      <dgm:spPr/>
      <dgm:t>
        <a:bodyPr/>
        <a:lstStyle/>
        <a:p>
          <a:endParaRPr lang="en-US"/>
        </a:p>
      </dgm:t>
    </dgm:pt>
    <dgm:pt modelId="{4C2C68BA-B9C6-435F-960B-3199897F4BC4}" type="pres">
      <dgm:prSet presAssocID="{DF8828CD-0B59-4AE5-AD4A-2C231B87E573}" presName="parentShp" presStyleLbl="node1" presStyleIdx="1" presStyleCnt="4" custScaleX="33005">
        <dgm:presLayoutVars>
          <dgm:bulletEnabled val="1"/>
        </dgm:presLayoutVars>
      </dgm:prSet>
      <dgm:spPr/>
      <dgm:t>
        <a:bodyPr/>
        <a:lstStyle/>
        <a:p>
          <a:endParaRPr lang="en-US"/>
        </a:p>
      </dgm:t>
    </dgm:pt>
    <dgm:pt modelId="{C0C92B63-CD56-465D-929E-CE01745F4E31}" type="pres">
      <dgm:prSet presAssocID="{DF8828CD-0B59-4AE5-AD4A-2C231B87E573}" presName="childShp" presStyleLbl="bgAccFollowNode1" presStyleIdx="1" presStyleCnt="4" custScaleX="149179">
        <dgm:presLayoutVars>
          <dgm:bulletEnabled val="1"/>
        </dgm:presLayoutVars>
      </dgm:prSet>
      <dgm:spPr/>
      <dgm:t>
        <a:bodyPr/>
        <a:lstStyle/>
        <a:p>
          <a:endParaRPr lang="en-US"/>
        </a:p>
      </dgm:t>
    </dgm:pt>
    <dgm:pt modelId="{5A00FE2E-3F4F-4ACD-9602-7C15777E537E}" type="pres">
      <dgm:prSet presAssocID="{62C72B83-B771-410A-B630-33EB69549484}" presName="spacing" presStyleCnt="0"/>
      <dgm:spPr/>
      <dgm:t>
        <a:bodyPr/>
        <a:lstStyle/>
        <a:p>
          <a:endParaRPr lang="en-US"/>
        </a:p>
      </dgm:t>
    </dgm:pt>
    <dgm:pt modelId="{B1F9D1E2-2323-4E3D-BBED-A64BA42AF543}" type="pres">
      <dgm:prSet presAssocID="{46019C1F-7A36-425F-9BE3-9324062B6308}" presName="linNode" presStyleCnt="0"/>
      <dgm:spPr/>
      <dgm:t>
        <a:bodyPr/>
        <a:lstStyle/>
        <a:p>
          <a:endParaRPr lang="en-US"/>
        </a:p>
      </dgm:t>
    </dgm:pt>
    <dgm:pt modelId="{C7C58E83-7079-4255-A3DF-E39413F3373B}" type="pres">
      <dgm:prSet presAssocID="{46019C1F-7A36-425F-9BE3-9324062B6308}" presName="parentShp" presStyleLbl="node1" presStyleIdx="2" presStyleCnt="4" custScaleX="33005">
        <dgm:presLayoutVars>
          <dgm:bulletEnabled val="1"/>
        </dgm:presLayoutVars>
      </dgm:prSet>
      <dgm:spPr/>
      <dgm:t>
        <a:bodyPr/>
        <a:lstStyle/>
        <a:p>
          <a:endParaRPr lang="en-US"/>
        </a:p>
      </dgm:t>
    </dgm:pt>
    <dgm:pt modelId="{EA500B2A-7C8A-4522-95BE-D80012221E88}" type="pres">
      <dgm:prSet presAssocID="{46019C1F-7A36-425F-9BE3-9324062B6308}" presName="childShp" presStyleLbl="bgAccFollowNode1" presStyleIdx="2" presStyleCnt="4" custScaleX="149179">
        <dgm:presLayoutVars>
          <dgm:bulletEnabled val="1"/>
        </dgm:presLayoutVars>
      </dgm:prSet>
      <dgm:spPr/>
      <dgm:t>
        <a:bodyPr/>
        <a:lstStyle/>
        <a:p>
          <a:endParaRPr lang="en-US"/>
        </a:p>
      </dgm:t>
    </dgm:pt>
    <dgm:pt modelId="{6F778083-6834-4907-A75A-B8347BC8B7EF}" type="pres">
      <dgm:prSet presAssocID="{2CA75326-AB2D-48EB-A7F8-EEB0BE4D1E43}" presName="spacing" presStyleCnt="0"/>
      <dgm:spPr/>
      <dgm:t>
        <a:bodyPr/>
        <a:lstStyle/>
        <a:p>
          <a:endParaRPr lang="en-US"/>
        </a:p>
      </dgm:t>
    </dgm:pt>
    <dgm:pt modelId="{56ECFB50-9E70-48EC-9B49-B85BF133B452}" type="pres">
      <dgm:prSet presAssocID="{A1CBC672-9E62-4B83-979E-A7DAA8D1DAF8}" presName="linNode" presStyleCnt="0"/>
      <dgm:spPr/>
      <dgm:t>
        <a:bodyPr/>
        <a:lstStyle/>
        <a:p>
          <a:endParaRPr lang="en-US"/>
        </a:p>
      </dgm:t>
    </dgm:pt>
    <dgm:pt modelId="{67BE33B6-FF21-48EA-B99B-12699262C223}" type="pres">
      <dgm:prSet presAssocID="{A1CBC672-9E62-4B83-979E-A7DAA8D1DAF8}" presName="parentShp" presStyleLbl="node1" presStyleIdx="3" presStyleCnt="4" custScaleX="33005">
        <dgm:presLayoutVars>
          <dgm:bulletEnabled val="1"/>
        </dgm:presLayoutVars>
      </dgm:prSet>
      <dgm:spPr/>
      <dgm:t>
        <a:bodyPr/>
        <a:lstStyle/>
        <a:p>
          <a:endParaRPr lang="en-US"/>
        </a:p>
      </dgm:t>
    </dgm:pt>
    <dgm:pt modelId="{E8ED641E-681F-4287-89D5-8256D8B44DE8}" type="pres">
      <dgm:prSet presAssocID="{A1CBC672-9E62-4B83-979E-A7DAA8D1DAF8}" presName="childShp" presStyleLbl="bgAccFollowNode1" presStyleIdx="3" presStyleCnt="4" custScaleX="149179">
        <dgm:presLayoutVars>
          <dgm:bulletEnabled val="1"/>
        </dgm:presLayoutVars>
      </dgm:prSet>
      <dgm:spPr/>
      <dgm:t>
        <a:bodyPr/>
        <a:lstStyle/>
        <a:p>
          <a:endParaRPr lang="en-US"/>
        </a:p>
      </dgm:t>
    </dgm:pt>
  </dgm:ptLst>
  <dgm:cxnLst>
    <dgm:cxn modelId="{0D4675BD-DC12-4CFB-AADC-B983015AC445}" srcId="{7041473E-5C32-426A-87C2-8007BC3D9E13}" destId="{E15CDFA9-BAB9-400D-9CB8-AFCDFC9D2E9F}" srcOrd="0" destOrd="0" parTransId="{9E4FED2F-0D02-4565-8BFB-AC822741C093}" sibTransId="{6D67A9B3-3177-4050-9183-0822AEFDAD92}"/>
    <dgm:cxn modelId="{9155DD96-9613-4274-A95C-C834BCDCB053}" srcId="{7041473E-5C32-426A-87C2-8007BC3D9E13}" destId="{DF8828CD-0B59-4AE5-AD4A-2C231B87E573}" srcOrd="1" destOrd="0" parTransId="{6715C536-E6B6-4C2E-8819-EB91C836CE1A}" sibTransId="{62C72B83-B771-410A-B630-33EB69549484}"/>
    <dgm:cxn modelId="{9361AB13-788D-4627-A75C-F5DD70FC1FE3}" srcId="{46019C1F-7A36-425F-9BE3-9324062B6308}" destId="{5FF0CA2D-F5C8-4756-9FCB-FDB657815F42}" srcOrd="0" destOrd="0" parTransId="{D9261901-EA36-43D1-97BA-020B7F5B74C3}" sibTransId="{972E5E6D-7C8E-46A6-B59C-F73D791E48E1}"/>
    <dgm:cxn modelId="{E3A74AE7-4DCE-43CE-BEF5-8A09156FD1DF}" type="presOf" srcId="{DF8828CD-0B59-4AE5-AD4A-2C231B87E573}" destId="{4C2C68BA-B9C6-435F-960B-3199897F4BC4}" srcOrd="0" destOrd="0" presId="urn:microsoft.com/office/officeart/2005/8/layout/vList6"/>
    <dgm:cxn modelId="{40308A06-A236-448D-BB3E-F743B9A27D1D}" srcId="{7041473E-5C32-426A-87C2-8007BC3D9E13}" destId="{46019C1F-7A36-425F-9BE3-9324062B6308}" srcOrd="2" destOrd="0" parTransId="{F636C222-0003-4A58-B196-99A8D7C2E1A1}" sibTransId="{2CA75326-AB2D-48EB-A7F8-EEB0BE4D1E43}"/>
    <dgm:cxn modelId="{DE96D71C-FB0B-4F0A-B256-EF6137F1DB7C}" type="presOf" srcId="{A1CBC672-9E62-4B83-979E-A7DAA8D1DAF8}" destId="{67BE33B6-FF21-48EA-B99B-12699262C223}" srcOrd="0" destOrd="0" presId="urn:microsoft.com/office/officeart/2005/8/layout/vList6"/>
    <dgm:cxn modelId="{D1891AA0-2D27-4421-A69C-8360D30B172C}" type="presOf" srcId="{E15CDFA9-BAB9-400D-9CB8-AFCDFC9D2E9F}" destId="{87BAB2A7-530D-484B-8E70-D951B3A485AB}" srcOrd="0" destOrd="0" presId="urn:microsoft.com/office/officeart/2005/8/layout/vList6"/>
    <dgm:cxn modelId="{61376735-758B-4B44-80E7-926EDCB55BF0}" srcId="{E15CDFA9-BAB9-400D-9CB8-AFCDFC9D2E9F}" destId="{22320129-BFA9-4B47-B264-0CE886DDEEF1}" srcOrd="0" destOrd="0" parTransId="{6A75F3BB-D167-44C8-BAE0-DDFA99C493E0}" sibTransId="{63BE4F1A-25D3-4CB2-9A31-DAAC69820560}"/>
    <dgm:cxn modelId="{F0B3AA3F-EF4F-467E-AE8A-59D890BAEEC8}" type="presOf" srcId="{5FF0CA2D-F5C8-4756-9FCB-FDB657815F42}" destId="{EA500B2A-7C8A-4522-95BE-D80012221E88}" srcOrd="0" destOrd="0" presId="urn:microsoft.com/office/officeart/2005/8/layout/vList6"/>
    <dgm:cxn modelId="{530469F2-53F5-43D2-A240-60FC929C4AC4}" srcId="{7041473E-5C32-426A-87C2-8007BC3D9E13}" destId="{A1CBC672-9E62-4B83-979E-A7DAA8D1DAF8}" srcOrd="3" destOrd="0" parTransId="{45A1146D-0686-4D4F-8758-3458838700B3}" sibTransId="{A0A71018-D2AE-4974-AD34-94F34D3D2502}"/>
    <dgm:cxn modelId="{D4EF42AD-BD30-4F47-9A8C-B9F9E28897F0}" srcId="{DF8828CD-0B59-4AE5-AD4A-2C231B87E573}" destId="{69964F73-8268-4238-B357-3E1866DEE614}" srcOrd="0" destOrd="0" parTransId="{03B4FBD7-20A2-41EB-9B55-B985D00B195C}" sibTransId="{9248A08A-0E6A-448F-A47D-AD997F4DBD9F}"/>
    <dgm:cxn modelId="{9E43AC52-0941-49B7-BF34-BFB55B0253C1}" srcId="{A1CBC672-9E62-4B83-979E-A7DAA8D1DAF8}" destId="{7AA0549E-4EE6-4257-95AC-3D0D6C05695D}" srcOrd="0" destOrd="0" parTransId="{42189B29-F843-499F-BDF3-4E1A8C807443}" sibTransId="{F6EF6060-3072-43CB-B9D0-C9D28638E92E}"/>
    <dgm:cxn modelId="{8CF509ED-FB10-4FC1-A008-92A5BDE7D69A}" type="presOf" srcId="{69964F73-8268-4238-B357-3E1866DEE614}" destId="{C0C92B63-CD56-465D-929E-CE01745F4E31}" srcOrd="0" destOrd="0" presId="urn:microsoft.com/office/officeart/2005/8/layout/vList6"/>
    <dgm:cxn modelId="{5DFA7DA0-1EC2-4C50-8166-E12A083E67A3}" type="presOf" srcId="{46019C1F-7A36-425F-9BE3-9324062B6308}" destId="{C7C58E83-7079-4255-A3DF-E39413F3373B}" srcOrd="0" destOrd="0" presId="urn:microsoft.com/office/officeart/2005/8/layout/vList6"/>
    <dgm:cxn modelId="{091D8CE8-6C69-4702-9E99-B3013F18F8EE}" type="presOf" srcId="{7041473E-5C32-426A-87C2-8007BC3D9E13}" destId="{E4CD386E-42E0-43B2-AD18-2E6A9AED7811}" srcOrd="0" destOrd="0" presId="urn:microsoft.com/office/officeart/2005/8/layout/vList6"/>
    <dgm:cxn modelId="{380E3FAA-374D-4DB6-8C9C-EFCAD76E0469}" type="presOf" srcId="{22320129-BFA9-4B47-B264-0CE886DDEEF1}" destId="{FB030F8E-7064-4430-B1BD-D2CB0A51E521}" srcOrd="0" destOrd="0" presId="urn:microsoft.com/office/officeart/2005/8/layout/vList6"/>
    <dgm:cxn modelId="{38C97633-A3EF-4C7C-AF84-FF1F8B66EFB6}" type="presOf" srcId="{7AA0549E-4EE6-4257-95AC-3D0D6C05695D}" destId="{E8ED641E-681F-4287-89D5-8256D8B44DE8}" srcOrd="0" destOrd="0" presId="urn:microsoft.com/office/officeart/2005/8/layout/vList6"/>
    <dgm:cxn modelId="{5DEE3A37-E4A0-457A-9149-931950EC27B6}" type="presParOf" srcId="{E4CD386E-42E0-43B2-AD18-2E6A9AED7811}" destId="{8134AFD8-5FB2-424A-8E00-297D59DFD50A}" srcOrd="0" destOrd="0" presId="urn:microsoft.com/office/officeart/2005/8/layout/vList6"/>
    <dgm:cxn modelId="{CC73305A-C27B-4043-854A-BDEDC1416FA0}" type="presParOf" srcId="{8134AFD8-5FB2-424A-8E00-297D59DFD50A}" destId="{87BAB2A7-530D-484B-8E70-D951B3A485AB}" srcOrd="0" destOrd="0" presId="urn:microsoft.com/office/officeart/2005/8/layout/vList6"/>
    <dgm:cxn modelId="{5AC0BC38-261E-4CB9-87FE-1A4EE894CBDD}" type="presParOf" srcId="{8134AFD8-5FB2-424A-8E00-297D59DFD50A}" destId="{FB030F8E-7064-4430-B1BD-D2CB0A51E521}" srcOrd="1" destOrd="0" presId="urn:microsoft.com/office/officeart/2005/8/layout/vList6"/>
    <dgm:cxn modelId="{0C4F7A38-D978-4C3E-BEF1-D40D966E3D7D}" type="presParOf" srcId="{E4CD386E-42E0-43B2-AD18-2E6A9AED7811}" destId="{CFAD68F5-8751-44CB-A623-96C4C8E33041}" srcOrd="1" destOrd="0" presId="urn:microsoft.com/office/officeart/2005/8/layout/vList6"/>
    <dgm:cxn modelId="{024190CA-7400-4EE4-BF17-7C36DDDAD5C5}" type="presParOf" srcId="{E4CD386E-42E0-43B2-AD18-2E6A9AED7811}" destId="{41724252-3538-43C1-8546-C71143C4FA01}" srcOrd="2" destOrd="0" presId="urn:microsoft.com/office/officeart/2005/8/layout/vList6"/>
    <dgm:cxn modelId="{B58647A9-F615-4F27-AC4E-DFACF1A3EF53}" type="presParOf" srcId="{41724252-3538-43C1-8546-C71143C4FA01}" destId="{4C2C68BA-B9C6-435F-960B-3199897F4BC4}" srcOrd="0" destOrd="0" presId="urn:microsoft.com/office/officeart/2005/8/layout/vList6"/>
    <dgm:cxn modelId="{DD7D0105-793E-4051-AA16-822729587CC1}" type="presParOf" srcId="{41724252-3538-43C1-8546-C71143C4FA01}" destId="{C0C92B63-CD56-465D-929E-CE01745F4E31}" srcOrd="1" destOrd="0" presId="urn:microsoft.com/office/officeart/2005/8/layout/vList6"/>
    <dgm:cxn modelId="{7FD139E6-7A5B-4249-A4BB-34EA8DC982F8}" type="presParOf" srcId="{E4CD386E-42E0-43B2-AD18-2E6A9AED7811}" destId="{5A00FE2E-3F4F-4ACD-9602-7C15777E537E}" srcOrd="3" destOrd="0" presId="urn:microsoft.com/office/officeart/2005/8/layout/vList6"/>
    <dgm:cxn modelId="{D151934F-A8DC-4995-90C6-33FEF838C868}" type="presParOf" srcId="{E4CD386E-42E0-43B2-AD18-2E6A9AED7811}" destId="{B1F9D1E2-2323-4E3D-BBED-A64BA42AF543}" srcOrd="4" destOrd="0" presId="urn:microsoft.com/office/officeart/2005/8/layout/vList6"/>
    <dgm:cxn modelId="{30556F1C-7836-404B-B7FE-2FA85B67D769}" type="presParOf" srcId="{B1F9D1E2-2323-4E3D-BBED-A64BA42AF543}" destId="{C7C58E83-7079-4255-A3DF-E39413F3373B}" srcOrd="0" destOrd="0" presId="urn:microsoft.com/office/officeart/2005/8/layout/vList6"/>
    <dgm:cxn modelId="{EB213CF3-3A2E-46BA-BB5E-69BFA8B19B13}" type="presParOf" srcId="{B1F9D1E2-2323-4E3D-BBED-A64BA42AF543}" destId="{EA500B2A-7C8A-4522-95BE-D80012221E88}" srcOrd="1" destOrd="0" presId="urn:microsoft.com/office/officeart/2005/8/layout/vList6"/>
    <dgm:cxn modelId="{3EDF4619-03FA-4C84-9D27-C586CAAADDC6}" type="presParOf" srcId="{E4CD386E-42E0-43B2-AD18-2E6A9AED7811}" destId="{6F778083-6834-4907-A75A-B8347BC8B7EF}" srcOrd="5" destOrd="0" presId="urn:microsoft.com/office/officeart/2005/8/layout/vList6"/>
    <dgm:cxn modelId="{2ECE04E0-AF83-4684-A009-8FC0E7E95951}" type="presParOf" srcId="{E4CD386E-42E0-43B2-AD18-2E6A9AED7811}" destId="{56ECFB50-9E70-48EC-9B49-B85BF133B452}" srcOrd="6" destOrd="0" presId="urn:microsoft.com/office/officeart/2005/8/layout/vList6"/>
    <dgm:cxn modelId="{AC812389-CE79-43EF-86B7-C26BB3F0846E}" type="presParOf" srcId="{56ECFB50-9E70-48EC-9B49-B85BF133B452}" destId="{67BE33B6-FF21-48EA-B99B-12699262C223}" srcOrd="0" destOrd="0" presId="urn:microsoft.com/office/officeart/2005/8/layout/vList6"/>
    <dgm:cxn modelId="{F6980C9B-B5E0-400C-ADF9-5822161B4A71}" type="presParOf" srcId="{56ECFB50-9E70-48EC-9B49-B85BF133B452}" destId="{E8ED641E-681F-4287-89D5-8256D8B44DE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33D201-1C12-4968-BD27-C2C576AFE1F9}"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F415A087-14CE-4DF7-9B6F-3A966DE57CFE}">
      <dgm:prSet phldrT="[Text]" custT="1"/>
      <dgm:spPr/>
      <dgm:t>
        <a:bodyPr/>
        <a:lstStyle/>
        <a:p>
          <a:r>
            <a:rPr lang="fa-IR" sz="1100" dirty="0" smtClean="0">
              <a:cs typeface="B Nazanin" panose="00000400000000000000" pitchFamily="2" charset="-78"/>
            </a:rPr>
            <a:t>شکل، جدول، پرسشنامه و يا بخش قابل توجهي از متن مورد نظر يا ترجمه­ي آن (آوردن عين آن متن) </a:t>
          </a:r>
          <a:endParaRPr lang="en-US" sz="1100" dirty="0"/>
        </a:p>
      </dgm:t>
    </dgm:pt>
    <dgm:pt modelId="{83A67AC3-B372-456A-9D48-046513FDCB78}" type="parTrans" cxnId="{DC16E8D5-D101-4916-A599-F79C8B2B527C}">
      <dgm:prSet/>
      <dgm:spPr/>
      <dgm:t>
        <a:bodyPr/>
        <a:lstStyle/>
        <a:p>
          <a:endParaRPr lang="en-US" sz="1200"/>
        </a:p>
      </dgm:t>
    </dgm:pt>
    <dgm:pt modelId="{CBD99DFB-4644-4CE2-A658-9C3A7C329EA8}" type="sibTrans" cxnId="{DC16E8D5-D101-4916-A599-F79C8B2B527C}">
      <dgm:prSet/>
      <dgm:spPr/>
      <dgm:t>
        <a:bodyPr/>
        <a:lstStyle/>
        <a:p>
          <a:endParaRPr lang="en-US" sz="1200"/>
        </a:p>
      </dgm:t>
    </dgm:pt>
    <dgm:pt modelId="{752BDA9F-88C0-4F9B-BA51-ED5865DAF78C}">
      <dgm:prSet phldrT="[Text]" custT="1"/>
      <dgm:spPr/>
      <dgm:t>
        <a:bodyPr/>
        <a:lstStyle/>
        <a:p>
          <a:pPr rtl="1"/>
          <a:r>
            <a:rPr lang="fa-IR" sz="1100" b="0" dirty="0" smtClean="0">
              <a:cs typeface="B Nazanin" panose="00000400000000000000" pitchFamily="2" charset="-78"/>
            </a:rPr>
            <a:t>متن در داخل گيومه</a:t>
          </a:r>
          <a:endParaRPr lang="en-US" sz="1100" b="0" dirty="0"/>
        </a:p>
      </dgm:t>
    </dgm:pt>
    <dgm:pt modelId="{EF4E7C73-8E35-4544-987F-C963AE0814B8}" type="parTrans" cxnId="{E128409B-D588-4DE5-999D-31128A209BB4}">
      <dgm:prSet/>
      <dgm:spPr/>
      <dgm:t>
        <a:bodyPr/>
        <a:lstStyle/>
        <a:p>
          <a:endParaRPr lang="en-US" sz="1200"/>
        </a:p>
      </dgm:t>
    </dgm:pt>
    <dgm:pt modelId="{C5DDCEAF-01D5-4623-AD38-0D88C56891C0}" type="sibTrans" cxnId="{E128409B-D588-4DE5-999D-31128A209BB4}">
      <dgm:prSet/>
      <dgm:spPr/>
      <dgm:t>
        <a:bodyPr/>
        <a:lstStyle/>
        <a:p>
          <a:endParaRPr lang="en-US" sz="1200"/>
        </a:p>
      </dgm:t>
    </dgm:pt>
    <dgm:pt modelId="{05DFE58C-30EB-4A94-8C14-C18AE41FA09F}">
      <dgm:prSet phldrT="[Text]" custT="1"/>
      <dgm:spPr/>
      <dgm:t>
        <a:bodyPr/>
        <a:lstStyle/>
        <a:p>
          <a:pPr rtl="1"/>
          <a:r>
            <a:rPr lang="fa-IR" sz="1100" b="0" dirty="0" smtClean="0">
              <a:cs typeface="B Nazanin" panose="00000400000000000000" pitchFamily="2" charset="-78"/>
            </a:rPr>
            <a:t>ذکر منبع</a:t>
          </a:r>
          <a:endParaRPr lang="en-US" sz="1100" b="0" dirty="0"/>
        </a:p>
      </dgm:t>
    </dgm:pt>
    <dgm:pt modelId="{BEB27D5C-6531-4FF6-A700-02861931990D}" type="parTrans" cxnId="{A7092622-9518-4A56-AE2C-93824B3BFCAB}">
      <dgm:prSet/>
      <dgm:spPr/>
      <dgm:t>
        <a:bodyPr/>
        <a:lstStyle/>
        <a:p>
          <a:endParaRPr lang="en-US" sz="1200"/>
        </a:p>
      </dgm:t>
    </dgm:pt>
    <dgm:pt modelId="{0647313D-A0AA-412B-94E0-3CD501D961C0}" type="sibTrans" cxnId="{A7092622-9518-4A56-AE2C-93824B3BFCAB}">
      <dgm:prSet/>
      <dgm:spPr/>
      <dgm:t>
        <a:bodyPr/>
        <a:lstStyle/>
        <a:p>
          <a:endParaRPr lang="en-US" sz="1200"/>
        </a:p>
      </dgm:t>
    </dgm:pt>
    <dgm:pt modelId="{47272B64-08D6-4A1A-9F42-DADFCFAD72BC}">
      <dgm:prSet phldrT="[Text]" custT="1"/>
      <dgm:spPr/>
      <dgm:t>
        <a:bodyPr/>
        <a:lstStyle/>
        <a:p>
          <a:r>
            <a:rPr lang="fa-IR" sz="1200" smtClean="0">
              <a:cs typeface="B Nazanin" panose="00000400000000000000" pitchFamily="2" charset="-78"/>
            </a:rPr>
            <a:t>بخش جزئي از متن مورد نظر يا ترجمه­ي آن (آوردن عين آن متن) </a:t>
          </a:r>
          <a:endParaRPr lang="en-US" sz="1200" dirty="0"/>
        </a:p>
      </dgm:t>
    </dgm:pt>
    <dgm:pt modelId="{5A15D89E-953E-448B-A831-459A9B40F97E}" type="parTrans" cxnId="{A060B20E-FF79-4D37-A790-C6163CC3865E}">
      <dgm:prSet/>
      <dgm:spPr/>
      <dgm:t>
        <a:bodyPr/>
        <a:lstStyle/>
        <a:p>
          <a:endParaRPr lang="en-US" sz="1200"/>
        </a:p>
      </dgm:t>
    </dgm:pt>
    <dgm:pt modelId="{2B8C912D-1431-4DC4-885E-0D5FFC2F8816}" type="sibTrans" cxnId="{A060B20E-FF79-4D37-A790-C6163CC3865E}">
      <dgm:prSet/>
      <dgm:spPr/>
      <dgm:t>
        <a:bodyPr/>
        <a:lstStyle/>
        <a:p>
          <a:endParaRPr lang="en-US" sz="1200"/>
        </a:p>
      </dgm:t>
    </dgm:pt>
    <dgm:pt modelId="{B1C8788F-B3D2-457D-992D-68D4C25B342F}">
      <dgm:prSet phldrT="[Text]" custT="1"/>
      <dgm:spPr/>
      <dgm:t>
        <a:bodyPr/>
        <a:lstStyle/>
        <a:p>
          <a:pPr rtl="1"/>
          <a:r>
            <a:rPr lang="fa-IR" sz="1100" b="0" dirty="0" smtClean="0">
              <a:cs typeface="B Nazanin" panose="00000400000000000000" pitchFamily="2" charset="-78"/>
            </a:rPr>
            <a:t>متن در داخل گيومه	</a:t>
          </a:r>
          <a:endParaRPr lang="en-US" sz="1100" b="0" dirty="0"/>
        </a:p>
      </dgm:t>
    </dgm:pt>
    <dgm:pt modelId="{F904E732-7C6A-4048-800D-7871433F2CFD}" type="parTrans" cxnId="{32601218-B245-4D18-B87C-6C51A52C8733}">
      <dgm:prSet/>
      <dgm:spPr/>
      <dgm:t>
        <a:bodyPr/>
        <a:lstStyle/>
        <a:p>
          <a:endParaRPr lang="en-US" sz="1200"/>
        </a:p>
      </dgm:t>
    </dgm:pt>
    <dgm:pt modelId="{602F8E18-B2C9-48BE-B760-433CE0795566}" type="sibTrans" cxnId="{32601218-B245-4D18-B87C-6C51A52C8733}">
      <dgm:prSet/>
      <dgm:spPr/>
      <dgm:t>
        <a:bodyPr/>
        <a:lstStyle/>
        <a:p>
          <a:endParaRPr lang="en-US" sz="1200"/>
        </a:p>
      </dgm:t>
    </dgm:pt>
    <dgm:pt modelId="{CDAF35EE-C72C-49C1-9D71-BD3AB974A2C1}">
      <dgm:prSet phldrT="[Text]" custT="1"/>
      <dgm:spPr/>
      <dgm:t>
        <a:bodyPr/>
        <a:lstStyle/>
        <a:p>
          <a:pPr rtl="1"/>
          <a:r>
            <a:rPr lang="fa-IR" sz="1100" b="0" dirty="0" smtClean="0">
              <a:cs typeface="B Nazanin" panose="00000400000000000000" pitchFamily="2" charset="-78"/>
            </a:rPr>
            <a:t>ذکر منبع</a:t>
          </a:r>
          <a:endParaRPr lang="en-US" sz="1100" b="0" dirty="0"/>
        </a:p>
      </dgm:t>
    </dgm:pt>
    <dgm:pt modelId="{71301CA5-E929-4AB6-8BCD-9FDD4DEFA1A5}" type="parTrans" cxnId="{1974C941-33EB-460D-A0AB-E1EC53B70BA0}">
      <dgm:prSet/>
      <dgm:spPr/>
      <dgm:t>
        <a:bodyPr/>
        <a:lstStyle/>
        <a:p>
          <a:endParaRPr lang="en-US" sz="1200"/>
        </a:p>
      </dgm:t>
    </dgm:pt>
    <dgm:pt modelId="{A78C8E8C-3C33-4230-BC7F-3A34B3BF5E6A}" type="sibTrans" cxnId="{1974C941-33EB-460D-A0AB-E1EC53B70BA0}">
      <dgm:prSet/>
      <dgm:spPr/>
      <dgm:t>
        <a:bodyPr/>
        <a:lstStyle/>
        <a:p>
          <a:endParaRPr lang="en-US" sz="1200"/>
        </a:p>
      </dgm:t>
    </dgm:pt>
    <dgm:pt modelId="{AE49FE37-C849-4240-8749-B8BCB2CCCD96}">
      <dgm:prSet phldrT="[Text]" custT="1"/>
      <dgm:spPr/>
      <dgm:t>
        <a:bodyPr/>
        <a:lstStyle/>
        <a:p>
          <a:r>
            <a:rPr lang="fa-IR" sz="1200" dirty="0" smtClean="0">
              <a:cs typeface="B Nazanin" panose="00000400000000000000" pitchFamily="2" charset="-78"/>
            </a:rPr>
            <a:t>متن مورد نظر يا ترجمه­ي آن به صورت نقل به مضمون، جمع­بندي، نتيجه­گيري يا برداشت ايده</a:t>
          </a:r>
          <a:endParaRPr lang="en-US" sz="1200" dirty="0"/>
        </a:p>
      </dgm:t>
    </dgm:pt>
    <dgm:pt modelId="{30F4C359-BD40-4D72-B7E6-AF8B37C81B16}" type="parTrans" cxnId="{A1FFE192-00B4-4C6D-8953-29B8FE0CB94F}">
      <dgm:prSet/>
      <dgm:spPr/>
      <dgm:t>
        <a:bodyPr/>
        <a:lstStyle/>
        <a:p>
          <a:endParaRPr lang="en-US" sz="1200"/>
        </a:p>
      </dgm:t>
    </dgm:pt>
    <dgm:pt modelId="{D03FB5D6-6E1B-4187-83D4-3D0E984992E3}" type="sibTrans" cxnId="{A1FFE192-00B4-4C6D-8953-29B8FE0CB94F}">
      <dgm:prSet/>
      <dgm:spPr/>
      <dgm:t>
        <a:bodyPr/>
        <a:lstStyle/>
        <a:p>
          <a:endParaRPr lang="en-US" sz="1200"/>
        </a:p>
      </dgm:t>
    </dgm:pt>
    <dgm:pt modelId="{55436086-C3AF-4A98-996F-4DAFA966E450}">
      <dgm:prSet phldrT="[Text]" custT="1"/>
      <dgm:spPr/>
      <dgm:t>
        <a:bodyPr/>
        <a:lstStyle/>
        <a:p>
          <a:pPr rtl="1"/>
          <a:r>
            <a:rPr lang="fa-IR" sz="1100" b="0" dirty="0" smtClean="0">
              <a:cs typeface="B Nazanin" panose="00000400000000000000" pitchFamily="2" charset="-78"/>
            </a:rPr>
            <a:t>ذکر منبع</a:t>
          </a:r>
          <a:endParaRPr lang="en-US" sz="1100" b="0" dirty="0"/>
        </a:p>
      </dgm:t>
    </dgm:pt>
    <dgm:pt modelId="{113E147F-7FBD-42AB-9D5F-3F16542832FD}" type="parTrans" cxnId="{E3382F1D-B49C-47D2-9A2B-06E7289FF140}">
      <dgm:prSet/>
      <dgm:spPr/>
      <dgm:t>
        <a:bodyPr/>
        <a:lstStyle/>
        <a:p>
          <a:endParaRPr lang="en-US" sz="1200"/>
        </a:p>
      </dgm:t>
    </dgm:pt>
    <dgm:pt modelId="{D5CEE269-0739-451E-B063-D995A1A72D57}" type="sibTrans" cxnId="{E3382F1D-B49C-47D2-9A2B-06E7289FF140}">
      <dgm:prSet/>
      <dgm:spPr/>
      <dgm:t>
        <a:bodyPr/>
        <a:lstStyle/>
        <a:p>
          <a:endParaRPr lang="en-US" sz="1200"/>
        </a:p>
      </dgm:t>
    </dgm:pt>
    <dgm:pt modelId="{6502710C-00D0-47FD-983C-AB2A8FB4F765}">
      <dgm:prSet phldrT="[Text]" custT="1"/>
      <dgm:spPr/>
      <dgm:t>
        <a:bodyPr/>
        <a:lstStyle/>
        <a:p>
          <a:pPr rtl="1"/>
          <a:r>
            <a:rPr lang="fa-IR" sz="1100" b="0" u="none" dirty="0" smtClean="0">
              <a:cs typeface="B Nazanin" panose="00000400000000000000" pitchFamily="2" charset="-78"/>
            </a:rPr>
            <a:t>اخذ اجازه </a:t>
          </a:r>
          <a:r>
            <a:rPr lang="fa-IR" sz="1100" b="1" u="none" dirty="0" smtClean="0">
              <a:solidFill>
                <a:schemeClr val="accent2"/>
              </a:solidFill>
              <a:cs typeface="B Nazanin" panose="00000400000000000000" pitchFamily="2" charset="-78"/>
            </a:rPr>
            <a:t>کتبي</a:t>
          </a:r>
          <a:r>
            <a:rPr lang="fa-IR" sz="1100" b="0" u="none" dirty="0" smtClean="0">
              <a:solidFill>
                <a:schemeClr val="accent2"/>
              </a:solidFill>
              <a:cs typeface="B Nazanin" panose="00000400000000000000" pitchFamily="2" charset="-78"/>
            </a:rPr>
            <a:t> </a:t>
          </a:r>
          <a:r>
            <a:rPr lang="fa-IR" sz="1100" b="0" u="none" dirty="0" smtClean="0">
              <a:cs typeface="B Nazanin" panose="00000400000000000000" pitchFamily="2" charset="-78"/>
            </a:rPr>
            <a:t>از مالک </a:t>
          </a:r>
          <a:r>
            <a:rPr lang="fa-IR" sz="1100" b="0" dirty="0" smtClean="0">
              <a:cs typeface="B Nazanin" panose="00000400000000000000" pitchFamily="2" charset="-78"/>
            </a:rPr>
            <a:t>معنوي متن اوليه</a:t>
          </a:r>
          <a:r>
            <a:rPr lang="fa-IR" sz="1100" b="0" u="sng" dirty="0" smtClean="0">
              <a:cs typeface="B Nazanin" panose="00000400000000000000" pitchFamily="2" charset="-78"/>
            </a:rPr>
            <a:t> </a:t>
          </a:r>
          <a:endParaRPr lang="en-US" sz="1100" b="0" dirty="0"/>
        </a:p>
      </dgm:t>
    </dgm:pt>
    <dgm:pt modelId="{C47DAB5F-FA0D-4B6A-B13A-333E8780AAB2}" type="parTrans" cxnId="{5A1DDE01-C3FD-47AB-AA4C-AC932C95C41B}">
      <dgm:prSet/>
      <dgm:spPr/>
      <dgm:t>
        <a:bodyPr/>
        <a:lstStyle/>
        <a:p>
          <a:endParaRPr lang="en-US" sz="1200"/>
        </a:p>
      </dgm:t>
    </dgm:pt>
    <dgm:pt modelId="{2C36E513-A373-47F6-959B-1DDB7BB4F270}" type="sibTrans" cxnId="{5A1DDE01-C3FD-47AB-AA4C-AC932C95C41B}">
      <dgm:prSet/>
      <dgm:spPr/>
      <dgm:t>
        <a:bodyPr/>
        <a:lstStyle/>
        <a:p>
          <a:endParaRPr lang="en-US" sz="1200"/>
        </a:p>
      </dgm:t>
    </dgm:pt>
    <dgm:pt modelId="{6B4BB922-6D46-4957-872B-0CDB9D0FF136}">
      <dgm:prSet custT="1"/>
      <dgm:spPr/>
      <dgm:t>
        <a:bodyPr/>
        <a:lstStyle/>
        <a:p>
          <a:r>
            <a:rPr lang="fa-IR" sz="1200" dirty="0" smtClean="0">
              <a:cs typeface="B Nazanin" panose="00000400000000000000" pitchFamily="2" charset="-78"/>
            </a:rPr>
            <a:t>تغییر جزئي متن ، مثلاً در حد تغيير چند کلمه يا آوردن معادل آن­ها يا تغيير زمان افعال</a:t>
          </a:r>
          <a:endParaRPr lang="en-US" sz="1200" dirty="0"/>
        </a:p>
      </dgm:t>
    </dgm:pt>
    <dgm:pt modelId="{E0F17358-1507-4E36-B471-A235A3CE53F3}" type="parTrans" cxnId="{8189E17F-3214-4D18-8AE0-7B3F8999076A}">
      <dgm:prSet/>
      <dgm:spPr/>
      <dgm:t>
        <a:bodyPr/>
        <a:lstStyle/>
        <a:p>
          <a:endParaRPr lang="en-US"/>
        </a:p>
      </dgm:t>
    </dgm:pt>
    <dgm:pt modelId="{CC1CC47A-3EE3-401B-92B1-E8DC83CC8A38}" type="sibTrans" cxnId="{8189E17F-3214-4D18-8AE0-7B3F8999076A}">
      <dgm:prSet/>
      <dgm:spPr/>
      <dgm:t>
        <a:bodyPr/>
        <a:lstStyle/>
        <a:p>
          <a:endParaRPr lang="en-US"/>
        </a:p>
      </dgm:t>
    </dgm:pt>
    <dgm:pt modelId="{DD53B3A2-EB9E-4798-9B5A-DEF2AF08AAC7}">
      <dgm:prSet phldrT="[Text]" custT="1"/>
      <dgm:spPr/>
      <dgm:t>
        <a:bodyPr/>
        <a:lstStyle/>
        <a:p>
          <a:pPr rtl="1"/>
          <a:endParaRPr lang="en-US" sz="1200" b="0" dirty="0"/>
        </a:p>
      </dgm:t>
    </dgm:pt>
    <dgm:pt modelId="{223FEA17-8951-470C-A697-4E93BB4BEC4E}" type="parTrans" cxnId="{8706E6CD-8C16-4BCA-9B58-E19C6834EB31}">
      <dgm:prSet/>
      <dgm:spPr/>
      <dgm:t>
        <a:bodyPr/>
        <a:lstStyle/>
        <a:p>
          <a:endParaRPr lang="en-US"/>
        </a:p>
      </dgm:t>
    </dgm:pt>
    <dgm:pt modelId="{20A0DF42-1477-4D33-8F81-2591C67F06A4}" type="sibTrans" cxnId="{8706E6CD-8C16-4BCA-9B58-E19C6834EB31}">
      <dgm:prSet/>
      <dgm:spPr/>
      <dgm:t>
        <a:bodyPr/>
        <a:lstStyle/>
        <a:p>
          <a:endParaRPr lang="en-US"/>
        </a:p>
      </dgm:t>
    </dgm:pt>
    <dgm:pt modelId="{4415A5EF-DA0F-47F5-A0CB-79062FC96F9C}">
      <dgm:prSet custT="1"/>
      <dgm:spPr/>
      <dgm:t>
        <a:bodyPr/>
        <a:lstStyle/>
        <a:p>
          <a:pPr rtl="1"/>
          <a:r>
            <a:rPr lang="fa-IR" sz="1100" b="0" dirty="0" smtClean="0">
              <a:cs typeface="B Nazanin" panose="00000400000000000000" pitchFamily="2" charset="-78"/>
            </a:rPr>
            <a:t>متن در داخل گيومه</a:t>
          </a:r>
          <a:endParaRPr lang="en-US" sz="1100" dirty="0"/>
        </a:p>
      </dgm:t>
    </dgm:pt>
    <dgm:pt modelId="{D3456B4A-25CE-4B78-83A5-68C30FC1E3B9}" type="parTrans" cxnId="{BAADBEDC-2F66-4339-B77F-0084C7DADC15}">
      <dgm:prSet/>
      <dgm:spPr/>
      <dgm:t>
        <a:bodyPr/>
        <a:lstStyle/>
        <a:p>
          <a:endParaRPr lang="en-US"/>
        </a:p>
      </dgm:t>
    </dgm:pt>
    <dgm:pt modelId="{55682BA2-2B33-4575-838B-C4F94AEF9494}" type="sibTrans" cxnId="{BAADBEDC-2F66-4339-B77F-0084C7DADC15}">
      <dgm:prSet/>
      <dgm:spPr/>
      <dgm:t>
        <a:bodyPr/>
        <a:lstStyle/>
        <a:p>
          <a:endParaRPr lang="en-US"/>
        </a:p>
      </dgm:t>
    </dgm:pt>
    <dgm:pt modelId="{EB4185C7-C59D-44C8-B7A3-25EC310EF71E}">
      <dgm:prSet custT="1"/>
      <dgm:spPr/>
      <dgm:t>
        <a:bodyPr/>
        <a:lstStyle/>
        <a:p>
          <a:pPr rtl="1"/>
          <a:r>
            <a:rPr lang="fa-IR" sz="1100" b="0" dirty="0" smtClean="0">
              <a:cs typeface="B Nazanin" panose="00000400000000000000" pitchFamily="2" charset="-78"/>
            </a:rPr>
            <a:t>ذکر منبع</a:t>
          </a:r>
          <a:endParaRPr lang="en-US" sz="1100" b="0" dirty="0"/>
        </a:p>
      </dgm:t>
    </dgm:pt>
    <dgm:pt modelId="{EBA3C32F-FB9A-4DBE-9463-3F648E2C3CF4}" type="parTrans" cxnId="{0D269C21-90BF-4F3B-A195-06DF05B11FF6}">
      <dgm:prSet/>
      <dgm:spPr/>
      <dgm:t>
        <a:bodyPr/>
        <a:lstStyle/>
        <a:p>
          <a:endParaRPr lang="en-US"/>
        </a:p>
      </dgm:t>
    </dgm:pt>
    <dgm:pt modelId="{0B134A80-C865-4795-800A-CE41A1A7EEE4}" type="sibTrans" cxnId="{0D269C21-90BF-4F3B-A195-06DF05B11FF6}">
      <dgm:prSet/>
      <dgm:spPr/>
      <dgm:t>
        <a:bodyPr/>
        <a:lstStyle/>
        <a:p>
          <a:endParaRPr lang="en-US"/>
        </a:p>
      </dgm:t>
    </dgm:pt>
    <dgm:pt modelId="{EC2D204D-9B2C-4586-934A-454639AAE86A}">
      <dgm:prSet custT="1"/>
      <dgm:spPr/>
      <dgm:t>
        <a:bodyPr/>
        <a:lstStyle/>
        <a:p>
          <a:pPr rtl="1"/>
          <a:r>
            <a:rPr lang="fa-IR" sz="1100" b="0" u="none" dirty="0" smtClean="0">
              <a:cs typeface="B Nazanin" panose="00000400000000000000" pitchFamily="2" charset="-78"/>
            </a:rPr>
            <a:t>اخذ اجازه </a:t>
          </a:r>
          <a:r>
            <a:rPr lang="fa-IR" sz="1100" b="1" u="none" dirty="0" smtClean="0">
              <a:solidFill>
                <a:schemeClr val="accent2"/>
              </a:solidFill>
              <a:cs typeface="B Nazanin" panose="00000400000000000000" pitchFamily="2" charset="-78"/>
            </a:rPr>
            <a:t>کتبي</a:t>
          </a:r>
          <a:r>
            <a:rPr lang="fa-IR" sz="1100" b="0" u="none" dirty="0" smtClean="0">
              <a:solidFill>
                <a:schemeClr val="accent2"/>
              </a:solidFill>
              <a:cs typeface="B Nazanin" panose="00000400000000000000" pitchFamily="2" charset="-78"/>
            </a:rPr>
            <a:t> </a:t>
          </a:r>
          <a:r>
            <a:rPr lang="fa-IR" sz="1100" b="0" u="none" dirty="0" smtClean="0">
              <a:cs typeface="B Nazanin" panose="00000400000000000000" pitchFamily="2" charset="-78"/>
            </a:rPr>
            <a:t>از مالک </a:t>
          </a:r>
          <a:r>
            <a:rPr lang="fa-IR" sz="1100" b="0" dirty="0" smtClean="0">
              <a:cs typeface="B Nazanin" panose="00000400000000000000" pitchFamily="2" charset="-78"/>
            </a:rPr>
            <a:t>معنوي متن اوليه</a:t>
          </a:r>
          <a:r>
            <a:rPr lang="fa-IR" sz="1100" b="0" u="sng" dirty="0" smtClean="0">
              <a:cs typeface="B Nazanin" panose="00000400000000000000" pitchFamily="2" charset="-78"/>
            </a:rPr>
            <a:t> </a:t>
          </a:r>
          <a:endParaRPr lang="en-US" sz="1100" b="0" dirty="0"/>
        </a:p>
      </dgm:t>
    </dgm:pt>
    <dgm:pt modelId="{98ABDA43-4DF1-434C-8CAC-4A45F9C70EFC}" type="parTrans" cxnId="{69BF9AC6-E43A-4456-A7C6-84B13A8E4E82}">
      <dgm:prSet/>
      <dgm:spPr/>
      <dgm:t>
        <a:bodyPr/>
        <a:lstStyle/>
        <a:p>
          <a:endParaRPr lang="en-US"/>
        </a:p>
      </dgm:t>
    </dgm:pt>
    <dgm:pt modelId="{35D2E9DD-2BF9-410E-8029-E265B900FE6D}" type="sibTrans" cxnId="{69BF9AC6-E43A-4456-A7C6-84B13A8E4E82}">
      <dgm:prSet/>
      <dgm:spPr/>
      <dgm:t>
        <a:bodyPr/>
        <a:lstStyle/>
        <a:p>
          <a:endParaRPr lang="en-US"/>
        </a:p>
      </dgm:t>
    </dgm:pt>
    <dgm:pt modelId="{D3F4A5C4-94F3-48E9-A758-BB8DC6AF3268}" type="pres">
      <dgm:prSet presAssocID="{AF33D201-1C12-4968-BD27-C2C576AFE1F9}" presName="Name0" presStyleCnt="0">
        <dgm:presLayoutVars>
          <dgm:dir val="rev"/>
          <dgm:animLvl val="lvl"/>
          <dgm:resizeHandles val="exact"/>
        </dgm:presLayoutVars>
      </dgm:prSet>
      <dgm:spPr/>
      <dgm:t>
        <a:bodyPr/>
        <a:lstStyle/>
        <a:p>
          <a:endParaRPr lang="en-US"/>
        </a:p>
      </dgm:t>
    </dgm:pt>
    <dgm:pt modelId="{012DBA0E-083B-4442-8A26-DC3B4D13180C}" type="pres">
      <dgm:prSet presAssocID="{F415A087-14CE-4DF7-9B6F-3A966DE57CFE}" presName="linNode" presStyleCnt="0"/>
      <dgm:spPr/>
    </dgm:pt>
    <dgm:pt modelId="{B61AF677-8955-4AC8-9E39-C464C18E71B1}" type="pres">
      <dgm:prSet presAssocID="{F415A087-14CE-4DF7-9B6F-3A966DE57CFE}" presName="parentText" presStyleLbl="node1" presStyleIdx="0" presStyleCnt="4" custScaleX="305911">
        <dgm:presLayoutVars>
          <dgm:chMax val="1"/>
          <dgm:bulletEnabled val="1"/>
        </dgm:presLayoutVars>
      </dgm:prSet>
      <dgm:spPr/>
      <dgm:t>
        <a:bodyPr/>
        <a:lstStyle/>
        <a:p>
          <a:endParaRPr lang="en-US"/>
        </a:p>
      </dgm:t>
    </dgm:pt>
    <dgm:pt modelId="{4D3082AB-96FE-4E46-BF02-14804E645EE9}" type="pres">
      <dgm:prSet presAssocID="{F415A087-14CE-4DF7-9B6F-3A966DE57CFE}" presName="descendantText" presStyleLbl="alignAccFollowNode1" presStyleIdx="0" presStyleCnt="4">
        <dgm:presLayoutVars>
          <dgm:bulletEnabled val="1"/>
        </dgm:presLayoutVars>
      </dgm:prSet>
      <dgm:spPr/>
      <dgm:t>
        <a:bodyPr/>
        <a:lstStyle/>
        <a:p>
          <a:endParaRPr lang="en-US"/>
        </a:p>
      </dgm:t>
    </dgm:pt>
    <dgm:pt modelId="{307AFE10-8264-4CEB-99D4-8DC08EA95899}" type="pres">
      <dgm:prSet presAssocID="{CBD99DFB-4644-4CE2-A658-9C3A7C329EA8}" presName="sp" presStyleCnt="0"/>
      <dgm:spPr/>
    </dgm:pt>
    <dgm:pt modelId="{7C783A35-F007-4DFF-8FEF-494FBA3DF697}" type="pres">
      <dgm:prSet presAssocID="{47272B64-08D6-4A1A-9F42-DADFCFAD72BC}" presName="linNode" presStyleCnt="0"/>
      <dgm:spPr/>
    </dgm:pt>
    <dgm:pt modelId="{2AB1AA6B-4C96-4660-BCB2-520A25BBB44E}" type="pres">
      <dgm:prSet presAssocID="{47272B64-08D6-4A1A-9F42-DADFCFAD72BC}" presName="parentText" presStyleLbl="node1" presStyleIdx="1" presStyleCnt="4" custScaleX="301804">
        <dgm:presLayoutVars>
          <dgm:chMax val="1"/>
          <dgm:bulletEnabled val="1"/>
        </dgm:presLayoutVars>
      </dgm:prSet>
      <dgm:spPr/>
      <dgm:t>
        <a:bodyPr/>
        <a:lstStyle/>
        <a:p>
          <a:endParaRPr lang="en-US"/>
        </a:p>
      </dgm:t>
    </dgm:pt>
    <dgm:pt modelId="{6E2E69EE-547F-41F6-B9BA-7EEC41B719D1}" type="pres">
      <dgm:prSet presAssocID="{47272B64-08D6-4A1A-9F42-DADFCFAD72BC}" presName="descendantText" presStyleLbl="alignAccFollowNode1" presStyleIdx="1" presStyleCnt="4">
        <dgm:presLayoutVars>
          <dgm:bulletEnabled val="1"/>
        </dgm:presLayoutVars>
      </dgm:prSet>
      <dgm:spPr/>
      <dgm:t>
        <a:bodyPr/>
        <a:lstStyle/>
        <a:p>
          <a:endParaRPr lang="en-US"/>
        </a:p>
      </dgm:t>
    </dgm:pt>
    <dgm:pt modelId="{5A09690B-3674-4945-8862-1C10226DF985}" type="pres">
      <dgm:prSet presAssocID="{2B8C912D-1431-4DC4-885E-0D5FFC2F8816}" presName="sp" presStyleCnt="0"/>
      <dgm:spPr/>
    </dgm:pt>
    <dgm:pt modelId="{B7EFC422-4E1C-47F0-B71C-EAF27E5CBC5B}" type="pres">
      <dgm:prSet presAssocID="{AE49FE37-C849-4240-8749-B8BCB2CCCD96}" presName="linNode" presStyleCnt="0"/>
      <dgm:spPr/>
    </dgm:pt>
    <dgm:pt modelId="{836BAE19-D139-4EF7-9F22-19E02D0E6439}" type="pres">
      <dgm:prSet presAssocID="{AE49FE37-C849-4240-8749-B8BCB2CCCD96}" presName="parentText" presStyleLbl="node1" presStyleIdx="2" presStyleCnt="4" custScaleX="296235">
        <dgm:presLayoutVars>
          <dgm:chMax val="1"/>
          <dgm:bulletEnabled val="1"/>
        </dgm:presLayoutVars>
      </dgm:prSet>
      <dgm:spPr/>
      <dgm:t>
        <a:bodyPr/>
        <a:lstStyle/>
        <a:p>
          <a:endParaRPr lang="en-US"/>
        </a:p>
      </dgm:t>
    </dgm:pt>
    <dgm:pt modelId="{D78504B0-F0D0-4C23-8C6B-2792F54EFE9C}" type="pres">
      <dgm:prSet presAssocID="{AE49FE37-C849-4240-8749-B8BCB2CCCD96}" presName="descendantText" presStyleLbl="alignAccFollowNode1" presStyleIdx="2" presStyleCnt="4">
        <dgm:presLayoutVars>
          <dgm:bulletEnabled val="1"/>
        </dgm:presLayoutVars>
      </dgm:prSet>
      <dgm:spPr/>
      <dgm:t>
        <a:bodyPr/>
        <a:lstStyle/>
        <a:p>
          <a:endParaRPr lang="en-US"/>
        </a:p>
      </dgm:t>
    </dgm:pt>
    <dgm:pt modelId="{6A5C504C-934D-4E3C-BBFA-0681C1A1E690}" type="pres">
      <dgm:prSet presAssocID="{D03FB5D6-6E1B-4187-83D4-3D0E984992E3}" presName="sp" presStyleCnt="0"/>
      <dgm:spPr/>
    </dgm:pt>
    <dgm:pt modelId="{C34715F3-1C95-4F43-898A-235250F21505}" type="pres">
      <dgm:prSet presAssocID="{6B4BB922-6D46-4957-872B-0CDB9D0FF136}" presName="linNode" presStyleCnt="0"/>
      <dgm:spPr/>
    </dgm:pt>
    <dgm:pt modelId="{72DE5BCD-C4D0-4E8E-8018-031F74BBCAD5}" type="pres">
      <dgm:prSet presAssocID="{6B4BB922-6D46-4957-872B-0CDB9D0FF136}" presName="parentText" presStyleLbl="node1" presStyleIdx="3" presStyleCnt="4" custScaleX="293740">
        <dgm:presLayoutVars>
          <dgm:chMax val="1"/>
          <dgm:bulletEnabled val="1"/>
        </dgm:presLayoutVars>
      </dgm:prSet>
      <dgm:spPr/>
      <dgm:t>
        <a:bodyPr/>
        <a:lstStyle/>
        <a:p>
          <a:endParaRPr lang="en-US"/>
        </a:p>
      </dgm:t>
    </dgm:pt>
    <dgm:pt modelId="{8D7C6A8A-C3E1-4AAC-9BED-D91FF4944327}" type="pres">
      <dgm:prSet presAssocID="{6B4BB922-6D46-4957-872B-0CDB9D0FF136}" presName="descendantText" presStyleLbl="alignAccFollowNode1" presStyleIdx="3" presStyleCnt="4">
        <dgm:presLayoutVars>
          <dgm:bulletEnabled val="1"/>
        </dgm:presLayoutVars>
      </dgm:prSet>
      <dgm:spPr/>
      <dgm:t>
        <a:bodyPr/>
        <a:lstStyle/>
        <a:p>
          <a:endParaRPr lang="en-US"/>
        </a:p>
      </dgm:t>
    </dgm:pt>
  </dgm:ptLst>
  <dgm:cxnLst>
    <dgm:cxn modelId="{C256127F-F35C-4169-8F93-7245B58FE1F6}" type="presOf" srcId="{55436086-C3AF-4A98-996F-4DAFA966E450}" destId="{D78504B0-F0D0-4C23-8C6B-2792F54EFE9C}" srcOrd="0" destOrd="0" presId="urn:microsoft.com/office/officeart/2005/8/layout/vList5"/>
    <dgm:cxn modelId="{C590C56B-F418-4465-A78F-BD4AEA97E882}" type="presOf" srcId="{47272B64-08D6-4A1A-9F42-DADFCFAD72BC}" destId="{2AB1AA6B-4C96-4660-BCB2-520A25BBB44E}" srcOrd="0" destOrd="0" presId="urn:microsoft.com/office/officeart/2005/8/layout/vList5"/>
    <dgm:cxn modelId="{3AC7950F-09B5-401E-82A3-7B06B9F97780}" type="presOf" srcId="{F415A087-14CE-4DF7-9B6F-3A966DE57CFE}" destId="{B61AF677-8955-4AC8-9E39-C464C18E71B1}" srcOrd="0" destOrd="0" presId="urn:microsoft.com/office/officeart/2005/8/layout/vList5"/>
    <dgm:cxn modelId="{A060B20E-FF79-4D37-A790-C6163CC3865E}" srcId="{AF33D201-1C12-4968-BD27-C2C576AFE1F9}" destId="{47272B64-08D6-4A1A-9F42-DADFCFAD72BC}" srcOrd="1" destOrd="0" parTransId="{5A15D89E-953E-448B-A831-459A9B40F97E}" sibTransId="{2B8C912D-1431-4DC4-885E-0D5FFC2F8816}"/>
    <dgm:cxn modelId="{8189E17F-3214-4D18-8AE0-7B3F8999076A}" srcId="{AF33D201-1C12-4968-BD27-C2C576AFE1F9}" destId="{6B4BB922-6D46-4957-872B-0CDB9D0FF136}" srcOrd="3" destOrd="0" parTransId="{E0F17358-1507-4E36-B471-A235A3CE53F3}" sibTransId="{CC1CC47A-3EE3-401B-92B1-E8DC83CC8A38}"/>
    <dgm:cxn modelId="{DC16E8D5-D101-4916-A599-F79C8B2B527C}" srcId="{AF33D201-1C12-4968-BD27-C2C576AFE1F9}" destId="{F415A087-14CE-4DF7-9B6F-3A966DE57CFE}" srcOrd="0" destOrd="0" parTransId="{83A67AC3-B372-456A-9D48-046513FDCB78}" sibTransId="{CBD99DFB-4644-4CE2-A658-9C3A7C329EA8}"/>
    <dgm:cxn modelId="{4216B01E-8167-452A-BFA6-AB878FD5FB93}" type="presOf" srcId="{CDAF35EE-C72C-49C1-9D71-BD3AB974A2C1}" destId="{6E2E69EE-547F-41F6-B9BA-7EEC41B719D1}" srcOrd="0" destOrd="1" presId="urn:microsoft.com/office/officeart/2005/8/layout/vList5"/>
    <dgm:cxn modelId="{4F7C5C4A-4772-4736-ABD7-1DC3B79952A4}" type="presOf" srcId="{EB4185C7-C59D-44C8-B7A3-25EC310EF71E}" destId="{8D7C6A8A-C3E1-4AAC-9BED-D91FF4944327}" srcOrd="0" destOrd="1" presId="urn:microsoft.com/office/officeart/2005/8/layout/vList5"/>
    <dgm:cxn modelId="{1974C941-33EB-460D-A0AB-E1EC53B70BA0}" srcId="{47272B64-08D6-4A1A-9F42-DADFCFAD72BC}" destId="{CDAF35EE-C72C-49C1-9D71-BD3AB974A2C1}" srcOrd="1" destOrd="0" parTransId="{71301CA5-E929-4AB6-8BCD-9FDD4DEFA1A5}" sibTransId="{A78C8E8C-3C33-4230-BC7F-3A34B3BF5E6A}"/>
    <dgm:cxn modelId="{D7B273DC-FAF3-473B-A016-54894680803D}" type="presOf" srcId="{752BDA9F-88C0-4F9B-BA51-ED5865DAF78C}" destId="{4D3082AB-96FE-4E46-BF02-14804E645EE9}" srcOrd="0" destOrd="0" presId="urn:microsoft.com/office/officeart/2005/8/layout/vList5"/>
    <dgm:cxn modelId="{BD1C71DD-ABE7-45E7-B2C1-CD907AEAA125}" type="presOf" srcId="{DD53B3A2-EB9E-4798-9B5A-DEF2AF08AAC7}" destId="{D78504B0-F0D0-4C23-8C6B-2792F54EFE9C}" srcOrd="0" destOrd="1" presId="urn:microsoft.com/office/officeart/2005/8/layout/vList5"/>
    <dgm:cxn modelId="{32601218-B245-4D18-B87C-6C51A52C8733}" srcId="{47272B64-08D6-4A1A-9F42-DADFCFAD72BC}" destId="{B1C8788F-B3D2-457D-992D-68D4C25B342F}" srcOrd="0" destOrd="0" parTransId="{F904E732-7C6A-4048-800D-7871433F2CFD}" sibTransId="{602F8E18-B2C9-48BE-B760-433CE0795566}"/>
    <dgm:cxn modelId="{F019DB53-C5E0-4574-85D3-ADFEAE55F999}" type="presOf" srcId="{B1C8788F-B3D2-457D-992D-68D4C25B342F}" destId="{6E2E69EE-547F-41F6-B9BA-7EEC41B719D1}" srcOrd="0" destOrd="0" presId="urn:microsoft.com/office/officeart/2005/8/layout/vList5"/>
    <dgm:cxn modelId="{E3382F1D-B49C-47D2-9A2B-06E7289FF140}" srcId="{AE49FE37-C849-4240-8749-B8BCB2CCCD96}" destId="{55436086-C3AF-4A98-996F-4DAFA966E450}" srcOrd="0" destOrd="0" parTransId="{113E147F-7FBD-42AB-9D5F-3F16542832FD}" sibTransId="{D5CEE269-0739-451E-B063-D995A1A72D57}"/>
    <dgm:cxn modelId="{DCE8CD10-9B0B-4B15-94DB-B3BF4F63DDD5}" type="presOf" srcId="{EC2D204D-9B2C-4586-934A-454639AAE86A}" destId="{8D7C6A8A-C3E1-4AAC-9BED-D91FF4944327}" srcOrd="0" destOrd="2" presId="urn:microsoft.com/office/officeart/2005/8/layout/vList5"/>
    <dgm:cxn modelId="{E128409B-D588-4DE5-999D-31128A209BB4}" srcId="{F415A087-14CE-4DF7-9B6F-3A966DE57CFE}" destId="{752BDA9F-88C0-4F9B-BA51-ED5865DAF78C}" srcOrd="0" destOrd="0" parTransId="{EF4E7C73-8E35-4544-987F-C963AE0814B8}" sibTransId="{C5DDCEAF-01D5-4623-AD38-0D88C56891C0}"/>
    <dgm:cxn modelId="{8706E6CD-8C16-4BCA-9B58-E19C6834EB31}" srcId="{AE49FE37-C849-4240-8749-B8BCB2CCCD96}" destId="{DD53B3A2-EB9E-4798-9B5A-DEF2AF08AAC7}" srcOrd="1" destOrd="0" parTransId="{223FEA17-8951-470C-A697-4E93BB4BEC4E}" sibTransId="{20A0DF42-1477-4D33-8F81-2591C67F06A4}"/>
    <dgm:cxn modelId="{23052712-CD1D-40F5-A371-DFAE975F0890}" type="presOf" srcId="{4415A5EF-DA0F-47F5-A0CB-79062FC96F9C}" destId="{8D7C6A8A-C3E1-4AAC-9BED-D91FF4944327}" srcOrd="0" destOrd="0" presId="urn:microsoft.com/office/officeart/2005/8/layout/vList5"/>
    <dgm:cxn modelId="{8060B756-0B14-44EA-98F6-A8FD7F2DDF48}" type="presOf" srcId="{6502710C-00D0-47FD-983C-AB2A8FB4F765}" destId="{4D3082AB-96FE-4E46-BF02-14804E645EE9}" srcOrd="0" destOrd="2" presId="urn:microsoft.com/office/officeart/2005/8/layout/vList5"/>
    <dgm:cxn modelId="{868D1A46-E568-4216-89AA-D91F13EA215A}" type="presOf" srcId="{05DFE58C-30EB-4A94-8C14-C18AE41FA09F}" destId="{4D3082AB-96FE-4E46-BF02-14804E645EE9}" srcOrd="0" destOrd="1" presId="urn:microsoft.com/office/officeart/2005/8/layout/vList5"/>
    <dgm:cxn modelId="{0D269C21-90BF-4F3B-A195-06DF05B11FF6}" srcId="{6B4BB922-6D46-4957-872B-0CDB9D0FF136}" destId="{EB4185C7-C59D-44C8-B7A3-25EC310EF71E}" srcOrd="1" destOrd="0" parTransId="{EBA3C32F-FB9A-4DBE-9463-3F648E2C3CF4}" sibTransId="{0B134A80-C865-4795-800A-CE41A1A7EEE4}"/>
    <dgm:cxn modelId="{5A1DDE01-C3FD-47AB-AA4C-AC932C95C41B}" srcId="{F415A087-14CE-4DF7-9B6F-3A966DE57CFE}" destId="{6502710C-00D0-47FD-983C-AB2A8FB4F765}" srcOrd="2" destOrd="0" parTransId="{C47DAB5F-FA0D-4B6A-B13A-333E8780AAB2}" sibTransId="{2C36E513-A373-47F6-959B-1DDB7BB4F270}"/>
    <dgm:cxn modelId="{69BF9AC6-E43A-4456-A7C6-84B13A8E4E82}" srcId="{6B4BB922-6D46-4957-872B-0CDB9D0FF136}" destId="{EC2D204D-9B2C-4586-934A-454639AAE86A}" srcOrd="2" destOrd="0" parTransId="{98ABDA43-4DF1-434C-8CAC-4A45F9C70EFC}" sibTransId="{35D2E9DD-2BF9-410E-8029-E265B900FE6D}"/>
    <dgm:cxn modelId="{A1FFE192-00B4-4C6D-8953-29B8FE0CB94F}" srcId="{AF33D201-1C12-4968-BD27-C2C576AFE1F9}" destId="{AE49FE37-C849-4240-8749-B8BCB2CCCD96}" srcOrd="2" destOrd="0" parTransId="{30F4C359-BD40-4D72-B7E6-AF8B37C81B16}" sibTransId="{D03FB5D6-6E1B-4187-83D4-3D0E984992E3}"/>
    <dgm:cxn modelId="{8D7225DA-6A3A-4A50-994E-CF24A0A381E5}" type="presOf" srcId="{AF33D201-1C12-4968-BD27-C2C576AFE1F9}" destId="{D3F4A5C4-94F3-48E9-A758-BB8DC6AF3268}" srcOrd="0" destOrd="0" presId="urn:microsoft.com/office/officeart/2005/8/layout/vList5"/>
    <dgm:cxn modelId="{BAADBEDC-2F66-4339-B77F-0084C7DADC15}" srcId="{6B4BB922-6D46-4957-872B-0CDB9D0FF136}" destId="{4415A5EF-DA0F-47F5-A0CB-79062FC96F9C}" srcOrd="0" destOrd="0" parTransId="{D3456B4A-25CE-4B78-83A5-68C30FC1E3B9}" sibTransId="{55682BA2-2B33-4575-838B-C4F94AEF9494}"/>
    <dgm:cxn modelId="{A7092622-9518-4A56-AE2C-93824B3BFCAB}" srcId="{F415A087-14CE-4DF7-9B6F-3A966DE57CFE}" destId="{05DFE58C-30EB-4A94-8C14-C18AE41FA09F}" srcOrd="1" destOrd="0" parTransId="{BEB27D5C-6531-4FF6-A700-02861931990D}" sibTransId="{0647313D-A0AA-412B-94E0-3CD501D961C0}"/>
    <dgm:cxn modelId="{2AC89E91-F6CD-4DD9-B961-99FBF2D65E6C}" type="presOf" srcId="{6B4BB922-6D46-4957-872B-0CDB9D0FF136}" destId="{72DE5BCD-C4D0-4E8E-8018-031F74BBCAD5}" srcOrd="0" destOrd="0" presId="urn:microsoft.com/office/officeart/2005/8/layout/vList5"/>
    <dgm:cxn modelId="{0CCD399E-6980-42DB-AE9F-0DFDD2E851B7}" type="presOf" srcId="{AE49FE37-C849-4240-8749-B8BCB2CCCD96}" destId="{836BAE19-D139-4EF7-9F22-19E02D0E6439}" srcOrd="0" destOrd="0" presId="urn:microsoft.com/office/officeart/2005/8/layout/vList5"/>
    <dgm:cxn modelId="{8AB51686-E749-48E8-A31F-0517A4C376D6}" type="presParOf" srcId="{D3F4A5C4-94F3-48E9-A758-BB8DC6AF3268}" destId="{012DBA0E-083B-4442-8A26-DC3B4D13180C}" srcOrd="0" destOrd="0" presId="urn:microsoft.com/office/officeart/2005/8/layout/vList5"/>
    <dgm:cxn modelId="{69E92C1F-16B7-4D60-9041-6AA6EB7F1786}" type="presParOf" srcId="{012DBA0E-083B-4442-8A26-DC3B4D13180C}" destId="{B61AF677-8955-4AC8-9E39-C464C18E71B1}" srcOrd="0" destOrd="0" presId="urn:microsoft.com/office/officeart/2005/8/layout/vList5"/>
    <dgm:cxn modelId="{98AE7586-1DBC-4426-8EDB-EFFD6E820373}" type="presParOf" srcId="{012DBA0E-083B-4442-8A26-DC3B4D13180C}" destId="{4D3082AB-96FE-4E46-BF02-14804E645EE9}" srcOrd="1" destOrd="0" presId="urn:microsoft.com/office/officeart/2005/8/layout/vList5"/>
    <dgm:cxn modelId="{F8311D47-AC53-4D18-84B4-7F314BEECA69}" type="presParOf" srcId="{D3F4A5C4-94F3-48E9-A758-BB8DC6AF3268}" destId="{307AFE10-8264-4CEB-99D4-8DC08EA95899}" srcOrd="1" destOrd="0" presId="urn:microsoft.com/office/officeart/2005/8/layout/vList5"/>
    <dgm:cxn modelId="{ACA2F042-7F6B-4841-BB9B-89DE452B68D0}" type="presParOf" srcId="{D3F4A5C4-94F3-48E9-A758-BB8DC6AF3268}" destId="{7C783A35-F007-4DFF-8FEF-494FBA3DF697}" srcOrd="2" destOrd="0" presId="urn:microsoft.com/office/officeart/2005/8/layout/vList5"/>
    <dgm:cxn modelId="{D9AE28C5-3B44-4868-BB8E-5B7A14CBBD4A}" type="presParOf" srcId="{7C783A35-F007-4DFF-8FEF-494FBA3DF697}" destId="{2AB1AA6B-4C96-4660-BCB2-520A25BBB44E}" srcOrd="0" destOrd="0" presId="urn:microsoft.com/office/officeart/2005/8/layout/vList5"/>
    <dgm:cxn modelId="{BF768FF7-1414-4EED-84A4-E1EBEEC04451}" type="presParOf" srcId="{7C783A35-F007-4DFF-8FEF-494FBA3DF697}" destId="{6E2E69EE-547F-41F6-B9BA-7EEC41B719D1}" srcOrd="1" destOrd="0" presId="urn:microsoft.com/office/officeart/2005/8/layout/vList5"/>
    <dgm:cxn modelId="{D70399B8-2149-404C-8336-91629EBD495F}" type="presParOf" srcId="{D3F4A5C4-94F3-48E9-A758-BB8DC6AF3268}" destId="{5A09690B-3674-4945-8862-1C10226DF985}" srcOrd="3" destOrd="0" presId="urn:microsoft.com/office/officeart/2005/8/layout/vList5"/>
    <dgm:cxn modelId="{A80FFEE8-F6A6-4308-837C-4E6275A8687F}" type="presParOf" srcId="{D3F4A5C4-94F3-48E9-A758-BB8DC6AF3268}" destId="{B7EFC422-4E1C-47F0-B71C-EAF27E5CBC5B}" srcOrd="4" destOrd="0" presId="urn:microsoft.com/office/officeart/2005/8/layout/vList5"/>
    <dgm:cxn modelId="{3FAF2639-98ED-4567-A96D-8274E37168C4}" type="presParOf" srcId="{B7EFC422-4E1C-47F0-B71C-EAF27E5CBC5B}" destId="{836BAE19-D139-4EF7-9F22-19E02D0E6439}" srcOrd="0" destOrd="0" presId="urn:microsoft.com/office/officeart/2005/8/layout/vList5"/>
    <dgm:cxn modelId="{CBC85C05-C730-406A-9174-C18EBB9E8AC2}" type="presParOf" srcId="{B7EFC422-4E1C-47F0-B71C-EAF27E5CBC5B}" destId="{D78504B0-F0D0-4C23-8C6B-2792F54EFE9C}" srcOrd="1" destOrd="0" presId="urn:microsoft.com/office/officeart/2005/8/layout/vList5"/>
    <dgm:cxn modelId="{09B56590-CB20-480B-9CA7-D2D5F1A64213}" type="presParOf" srcId="{D3F4A5C4-94F3-48E9-A758-BB8DC6AF3268}" destId="{6A5C504C-934D-4E3C-BBFA-0681C1A1E690}" srcOrd="5" destOrd="0" presId="urn:microsoft.com/office/officeart/2005/8/layout/vList5"/>
    <dgm:cxn modelId="{B1143DCD-1729-43FA-96EC-AC98C59BBC77}" type="presParOf" srcId="{D3F4A5C4-94F3-48E9-A758-BB8DC6AF3268}" destId="{C34715F3-1C95-4F43-898A-235250F21505}" srcOrd="6" destOrd="0" presId="urn:microsoft.com/office/officeart/2005/8/layout/vList5"/>
    <dgm:cxn modelId="{9BC2F042-93A1-44BA-A436-896E9EFA64F9}" type="presParOf" srcId="{C34715F3-1C95-4F43-898A-235250F21505}" destId="{72DE5BCD-C4D0-4E8E-8018-031F74BBCAD5}" srcOrd="0" destOrd="0" presId="urn:microsoft.com/office/officeart/2005/8/layout/vList5"/>
    <dgm:cxn modelId="{21A2CAA9-8E55-4E44-AF31-D923A13ECE24}" type="presParOf" srcId="{C34715F3-1C95-4F43-898A-235250F21505}" destId="{8D7C6A8A-C3E1-4AAC-9BED-D91FF49443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30F8E-7064-4430-B1BD-D2CB0A51E521}">
      <dsp:nvSpPr>
        <dsp:cNvPr id="0" name=""/>
        <dsp:cNvSpPr/>
      </dsp:nvSpPr>
      <dsp:spPr>
        <a:xfrm rot="10800000">
          <a:off x="46280" y="0"/>
          <a:ext cx="6611780" cy="740522"/>
        </a:xfrm>
        <a:prstGeom prst="rightArrow">
          <a:avLst>
            <a:gd name="adj1" fmla="val 75000"/>
            <a:gd name="adj2" fmla="val 50000"/>
          </a:avLst>
        </a:prstGeom>
        <a:solidFill>
          <a:schemeClr val="accent3">
            <a:tint val="40000"/>
            <a:alpha val="90000"/>
            <a:hueOff val="0"/>
            <a:satOff val="0"/>
            <a:lumOff val="0"/>
            <a:alphaOff val="0"/>
          </a:schemeClr>
        </a:solidFill>
        <a:ln w="6350" cap="rnd" cmpd="sng" algn="ctr">
          <a:solidFill>
            <a:schemeClr val="accent3">
              <a:tint val="40000"/>
              <a:alpha val="9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fa-IR" sz="1050" kern="1200" dirty="0" smtClean="0">
              <a:cs typeface="B Nazanin" panose="00000400000000000000" pitchFamily="2" charset="-78"/>
            </a:rPr>
            <a:t>همكاري مؤثر و قابل توجهي در حداقل يكي از وظایف ارائه ايده پژوهشي/ طراحي مطالعه/ جمع آوري داده</a:t>
          </a:r>
          <a:r>
            <a:rPr lang="en-US" sz="1050" kern="1200" dirty="0" smtClean="0">
              <a:cs typeface="B Nazanin" panose="00000400000000000000" pitchFamily="2" charset="-78"/>
            </a:rPr>
            <a:t>­</a:t>
          </a:r>
          <a:r>
            <a:rPr lang="fa-IR" sz="1050" kern="1200" dirty="0" smtClean="0">
              <a:cs typeface="B Nazanin" panose="00000400000000000000" pitchFamily="2" charset="-78"/>
            </a:rPr>
            <a:t>ها/ آناليز و تفسير داده­ها داشته باشد.</a:t>
          </a:r>
          <a:endParaRPr lang="en-US" sz="1050" kern="1200" dirty="0">
            <a:cs typeface="B Nazanin" panose="00000400000000000000" pitchFamily="2" charset="-78"/>
          </a:endParaRPr>
        </a:p>
      </dsp:txBody>
      <dsp:txXfrm rot="10800000">
        <a:off x="323976" y="92565"/>
        <a:ext cx="6334084" cy="555392"/>
      </dsp:txXfrm>
    </dsp:sp>
    <dsp:sp modelId="{87BAB2A7-530D-484B-8E70-D951B3A485AB}">
      <dsp:nvSpPr>
        <dsp:cNvPr id="0" name=""/>
        <dsp:cNvSpPr/>
      </dsp:nvSpPr>
      <dsp:spPr>
        <a:xfrm>
          <a:off x="6615542" y="933"/>
          <a:ext cx="975212" cy="740522"/>
        </a:xfrm>
        <a:prstGeom prst="round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anose="00000400000000000000" pitchFamily="2" charset="-78"/>
            </a:rPr>
            <a:t>شرط اول</a:t>
          </a:r>
          <a:endParaRPr lang="en-US" sz="1100" b="1" kern="1200" dirty="0">
            <a:cs typeface="B Nazanin" panose="00000400000000000000" pitchFamily="2" charset="-78"/>
          </a:endParaRPr>
        </a:p>
      </dsp:txBody>
      <dsp:txXfrm>
        <a:off x="6651691" y="37082"/>
        <a:ext cx="902914" cy="668224"/>
      </dsp:txXfrm>
    </dsp:sp>
    <dsp:sp modelId="{C0C92B63-CD56-465D-929E-CE01745F4E31}">
      <dsp:nvSpPr>
        <dsp:cNvPr id="0" name=""/>
        <dsp:cNvSpPr/>
      </dsp:nvSpPr>
      <dsp:spPr>
        <a:xfrm rot="10800000">
          <a:off x="3761" y="815508"/>
          <a:ext cx="6611780" cy="740522"/>
        </a:xfrm>
        <a:prstGeom prst="rightArrow">
          <a:avLst>
            <a:gd name="adj1" fmla="val 75000"/>
            <a:gd name="adj2" fmla="val 50000"/>
          </a:avLst>
        </a:prstGeom>
        <a:solidFill>
          <a:schemeClr val="accent3">
            <a:tint val="40000"/>
            <a:alpha val="90000"/>
            <a:hueOff val="-3963602"/>
            <a:satOff val="783"/>
            <a:lumOff val="476"/>
            <a:alphaOff val="0"/>
          </a:schemeClr>
        </a:solidFill>
        <a:ln w="6350" cap="rnd" cmpd="sng" algn="ctr">
          <a:solidFill>
            <a:schemeClr val="accent3">
              <a:tint val="40000"/>
              <a:alpha val="90000"/>
              <a:hueOff val="-3963602"/>
              <a:satOff val="783"/>
              <a:lumOff val="476"/>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fa-IR" sz="1050" kern="1200" dirty="0" smtClean="0">
              <a:cs typeface="B Nazanin" panose="00000400000000000000" pitchFamily="2" charset="-78"/>
            </a:rPr>
            <a:t>در نوشتن نسخه اوليه دستنوشته  و </a:t>
          </a:r>
          <a:r>
            <a:rPr lang="fa-IR" sz="1050" u="sng" kern="1200" dirty="0" smtClean="0">
              <a:cs typeface="B Nazanin" panose="00000400000000000000" pitchFamily="2" charset="-78"/>
            </a:rPr>
            <a:t>يا</a:t>
          </a:r>
          <a:r>
            <a:rPr lang="fa-IR" sz="1050" b="1" kern="1200" dirty="0" smtClean="0">
              <a:cs typeface="B Nazanin" panose="00000400000000000000" pitchFamily="2" charset="-78"/>
            </a:rPr>
            <a:t> </a:t>
          </a:r>
          <a:r>
            <a:rPr lang="fa-IR" sz="1050" kern="1200" dirty="0" smtClean="0">
              <a:cs typeface="B Nazanin" panose="00000400000000000000" pitchFamily="2" charset="-78"/>
            </a:rPr>
            <a:t>در بازبيني و مرور نقادانه آن همكاري كند، به گونه­اي كه متن از لحاظ محتواي علمي دستخوش تغيير و تكامل شود. </a:t>
          </a:r>
          <a:endParaRPr lang="en-US" sz="1050" kern="1200" dirty="0">
            <a:cs typeface="B Nazanin" panose="00000400000000000000" pitchFamily="2" charset="-78"/>
          </a:endParaRPr>
        </a:p>
      </dsp:txBody>
      <dsp:txXfrm rot="10800000">
        <a:off x="281457" y="908073"/>
        <a:ext cx="6334084" cy="555392"/>
      </dsp:txXfrm>
    </dsp:sp>
    <dsp:sp modelId="{4C2C68BA-B9C6-435F-960B-3199897F4BC4}">
      <dsp:nvSpPr>
        <dsp:cNvPr id="0" name=""/>
        <dsp:cNvSpPr/>
      </dsp:nvSpPr>
      <dsp:spPr>
        <a:xfrm>
          <a:off x="6615542" y="815508"/>
          <a:ext cx="975212" cy="740522"/>
        </a:xfrm>
        <a:prstGeom prst="roundRect">
          <a:avLst/>
        </a:prstGeom>
        <a:gradFill rotWithShape="0">
          <a:gsLst>
            <a:gs pos="0">
              <a:schemeClr val="accent3">
                <a:hueOff val="-3885837"/>
                <a:satOff val="-232"/>
                <a:lumOff val="2876"/>
                <a:alphaOff val="0"/>
                <a:shade val="100000"/>
                <a:satMod val="137000"/>
              </a:schemeClr>
            </a:gs>
            <a:gs pos="71000">
              <a:schemeClr val="accent3">
                <a:hueOff val="-3885837"/>
                <a:satOff val="-232"/>
                <a:lumOff val="2876"/>
                <a:alphaOff val="0"/>
                <a:shade val="98000"/>
                <a:satMod val="137000"/>
              </a:schemeClr>
            </a:gs>
            <a:gs pos="100000">
              <a:schemeClr val="accent3">
                <a:hueOff val="-3885837"/>
                <a:satOff val="-232"/>
                <a:lumOff val="2876"/>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anose="00000400000000000000" pitchFamily="2" charset="-78"/>
            </a:rPr>
            <a:t>شرط دوم</a:t>
          </a:r>
          <a:endParaRPr lang="en-US" sz="1100" b="1" kern="1200" dirty="0">
            <a:cs typeface="B Nazanin" panose="00000400000000000000" pitchFamily="2" charset="-78"/>
          </a:endParaRPr>
        </a:p>
      </dsp:txBody>
      <dsp:txXfrm>
        <a:off x="6651691" y="851657"/>
        <a:ext cx="902914" cy="668224"/>
      </dsp:txXfrm>
    </dsp:sp>
    <dsp:sp modelId="{EA500B2A-7C8A-4522-95BE-D80012221E88}">
      <dsp:nvSpPr>
        <dsp:cNvPr id="0" name=""/>
        <dsp:cNvSpPr/>
      </dsp:nvSpPr>
      <dsp:spPr>
        <a:xfrm rot="10800000">
          <a:off x="3761" y="1630082"/>
          <a:ext cx="6611780" cy="740522"/>
        </a:xfrm>
        <a:prstGeom prst="rightArrow">
          <a:avLst>
            <a:gd name="adj1" fmla="val 75000"/>
            <a:gd name="adj2" fmla="val 50000"/>
          </a:avLst>
        </a:prstGeom>
        <a:solidFill>
          <a:schemeClr val="accent3">
            <a:tint val="40000"/>
            <a:alpha val="90000"/>
            <a:hueOff val="-7927204"/>
            <a:satOff val="1566"/>
            <a:lumOff val="951"/>
            <a:alphaOff val="0"/>
          </a:schemeClr>
        </a:solidFill>
        <a:ln w="6350" cap="rnd" cmpd="sng" algn="ctr">
          <a:solidFill>
            <a:schemeClr val="accent3">
              <a:tint val="40000"/>
              <a:alpha val="90000"/>
              <a:hueOff val="-7927204"/>
              <a:satOff val="1566"/>
              <a:lumOff val="951"/>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985" tIns="6985" rIns="6985" bIns="6985" numCol="1" spcCol="1270" anchor="ctr" anchorCtr="0">
          <a:noAutofit/>
        </a:bodyPr>
        <a:lstStyle/>
        <a:p>
          <a:pPr marL="57150" lvl="1" indent="-57150" algn="r" defTabSz="466725" rtl="1">
            <a:lnSpc>
              <a:spcPct val="90000"/>
            </a:lnSpc>
            <a:spcBef>
              <a:spcPct val="0"/>
            </a:spcBef>
            <a:spcAft>
              <a:spcPct val="15000"/>
            </a:spcAft>
            <a:buChar char="••"/>
          </a:pPr>
          <a:r>
            <a:rPr lang="fa-IR" sz="1050" kern="1200" dirty="0" smtClean="0">
              <a:cs typeface="B Nazanin" panose="00000400000000000000" pitchFamily="2" charset="-78"/>
            </a:rPr>
            <a:t>نسخه­ي نهايي دستنوشته را قبل از انتشار مطالعه و آن­ را تأييد کرده­باشد.</a:t>
          </a:r>
          <a:endParaRPr lang="en-US" sz="1050" kern="1200" dirty="0">
            <a:cs typeface="B Nazanin" panose="00000400000000000000" pitchFamily="2" charset="-78"/>
          </a:endParaRPr>
        </a:p>
      </dsp:txBody>
      <dsp:txXfrm rot="10800000">
        <a:off x="281457" y="1722647"/>
        <a:ext cx="6334084" cy="555392"/>
      </dsp:txXfrm>
    </dsp:sp>
    <dsp:sp modelId="{C7C58E83-7079-4255-A3DF-E39413F3373B}">
      <dsp:nvSpPr>
        <dsp:cNvPr id="0" name=""/>
        <dsp:cNvSpPr/>
      </dsp:nvSpPr>
      <dsp:spPr>
        <a:xfrm>
          <a:off x="6615542" y="1630082"/>
          <a:ext cx="975212" cy="740522"/>
        </a:xfrm>
        <a:prstGeom prst="roundRect">
          <a:avLst/>
        </a:prstGeom>
        <a:gradFill rotWithShape="0">
          <a:gsLst>
            <a:gs pos="0">
              <a:schemeClr val="accent3">
                <a:hueOff val="-7771674"/>
                <a:satOff val="-464"/>
                <a:lumOff val="5751"/>
                <a:alphaOff val="0"/>
                <a:shade val="100000"/>
                <a:satMod val="137000"/>
              </a:schemeClr>
            </a:gs>
            <a:gs pos="71000">
              <a:schemeClr val="accent3">
                <a:hueOff val="-7771674"/>
                <a:satOff val="-464"/>
                <a:lumOff val="5751"/>
                <a:alphaOff val="0"/>
                <a:shade val="98000"/>
                <a:satMod val="137000"/>
              </a:schemeClr>
            </a:gs>
            <a:gs pos="100000">
              <a:schemeClr val="accent3">
                <a:hueOff val="-7771674"/>
                <a:satOff val="-464"/>
                <a:lumOff val="5751"/>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anose="00000400000000000000" pitchFamily="2" charset="-78"/>
            </a:rPr>
            <a:t>شرط سوم</a:t>
          </a:r>
          <a:endParaRPr lang="en-US" sz="1100" b="1" kern="1200" dirty="0">
            <a:cs typeface="B Nazanin" panose="00000400000000000000" pitchFamily="2" charset="-78"/>
          </a:endParaRPr>
        </a:p>
      </dsp:txBody>
      <dsp:txXfrm>
        <a:off x="6651691" y="1666231"/>
        <a:ext cx="902914" cy="668224"/>
      </dsp:txXfrm>
    </dsp:sp>
    <dsp:sp modelId="{E8ED641E-681F-4287-89D5-8256D8B44DE8}">
      <dsp:nvSpPr>
        <dsp:cNvPr id="0" name=""/>
        <dsp:cNvSpPr/>
      </dsp:nvSpPr>
      <dsp:spPr>
        <a:xfrm rot="10800000">
          <a:off x="3761" y="2444657"/>
          <a:ext cx="6611780" cy="740522"/>
        </a:xfrm>
        <a:prstGeom prst="rightArrow">
          <a:avLst>
            <a:gd name="adj1" fmla="val 75000"/>
            <a:gd name="adj2" fmla="val 50000"/>
          </a:avLst>
        </a:prstGeom>
        <a:solidFill>
          <a:schemeClr val="accent3">
            <a:tint val="40000"/>
            <a:alpha val="90000"/>
            <a:hueOff val="-11890806"/>
            <a:satOff val="2349"/>
            <a:lumOff val="1427"/>
            <a:alphaOff val="0"/>
          </a:schemeClr>
        </a:solidFill>
        <a:ln w="6350" cap="rnd" cmpd="sng" algn="ctr">
          <a:solidFill>
            <a:schemeClr val="accent3">
              <a:tint val="40000"/>
              <a:alpha val="90000"/>
              <a:hueOff val="-11890806"/>
              <a:satOff val="2349"/>
              <a:lumOff val="1427"/>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ctr" anchorCtr="0">
          <a:noAutofit/>
        </a:bodyPr>
        <a:lstStyle/>
        <a:p>
          <a:pPr marL="57150" lvl="1" indent="-57150" algn="r" defTabSz="444500" rtl="1">
            <a:lnSpc>
              <a:spcPct val="90000"/>
            </a:lnSpc>
            <a:spcBef>
              <a:spcPct val="0"/>
            </a:spcBef>
            <a:spcAft>
              <a:spcPct val="15000"/>
            </a:spcAft>
            <a:buChar char="••"/>
          </a:pPr>
          <a:r>
            <a:rPr lang="fa-IR" sz="1000" kern="1200" dirty="0" smtClean="0">
              <a:cs typeface="B Nazanin" panose="00000400000000000000" pitchFamily="2" charset="-78"/>
            </a:rPr>
            <a:t>مسووليت پاسخگويي در مقابل كليه­ جنبه­هاي انجام پژوهش منجر به مقاله را بپذيرد، به گونه­اي كه بتواند به كليه­ي سؤالات مطرح­شده در مورد صحت محتواي پژوهش و نوشتار آن پاسخ دهد. بايد يا خود مراحل گوناگون كار را با رعايت استانداردهای علمی، فنی و اخلاقی انجام داده باشد و يا از درستكاري و توانمندي علمي كساني كه مراحل مختلف كار را انجام داده­اند اطمينان خاطر داشته باشد.</a:t>
          </a:r>
          <a:endParaRPr lang="en-US" sz="1000" kern="1200" dirty="0">
            <a:cs typeface="B Nazanin" panose="00000400000000000000" pitchFamily="2" charset="-78"/>
          </a:endParaRPr>
        </a:p>
      </dsp:txBody>
      <dsp:txXfrm rot="10800000">
        <a:off x="281457" y="2537222"/>
        <a:ext cx="6334084" cy="555392"/>
      </dsp:txXfrm>
    </dsp:sp>
    <dsp:sp modelId="{67BE33B6-FF21-48EA-B99B-12699262C223}">
      <dsp:nvSpPr>
        <dsp:cNvPr id="0" name=""/>
        <dsp:cNvSpPr/>
      </dsp:nvSpPr>
      <dsp:spPr>
        <a:xfrm>
          <a:off x="6615542" y="2444657"/>
          <a:ext cx="975212" cy="740522"/>
        </a:xfrm>
        <a:prstGeom prst="roundRect">
          <a:avLst/>
        </a:prstGeom>
        <a:gradFill rotWithShape="0">
          <a:gsLst>
            <a:gs pos="0">
              <a:schemeClr val="accent3">
                <a:hueOff val="-11657509"/>
                <a:satOff val="-696"/>
                <a:lumOff val="8627"/>
                <a:alphaOff val="0"/>
                <a:shade val="100000"/>
                <a:satMod val="137000"/>
              </a:schemeClr>
            </a:gs>
            <a:gs pos="71000">
              <a:schemeClr val="accent3">
                <a:hueOff val="-11657509"/>
                <a:satOff val="-696"/>
                <a:lumOff val="8627"/>
                <a:alphaOff val="0"/>
                <a:shade val="98000"/>
                <a:satMod val="137000"/>
              </a:schemeClr>
            </a:gs>
            <a:gs pos="100000">
              <a:schemeClr val="accent3">
                <a:hueOff val="-11657509"/>
                <a:satOff val="-696"/>
                <a:lumOff val="8627"/>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fa-IR" sz="1100" b="1" kern="1200" dirty="0" smtClean="0">
              <a:cs typeface="B Nazanin" panose="00000400000000000000" pitchFamily="2" charset="-78"/>
            </a:rPr>
            <a:t>شرط چهارم</a:t>
          </a:r>
          <a:endParaRPr lang="en-US" sz="1100" b="1" kern="1200" dirty="0">
            <a:cs typeface="B Nazanin" panose="00000400000000000000" pitchFamily="2" charset="-78"/>
          </a:endParaRPr>
        </a:p>
      </dsp:txBody>
      <dsp:txXfrm>
        <a:off x="6651691" y="2480806"/>
        <a:ext cx="902914" cy="668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082AB-96FE-4E46-BF02-14804E645EE9}">
      <dsp:nvSpPr>
        <dsp:cNvPr id="0" name=""/>
        <dsp:cNvSpPr/>
      </dsp:nvSpPr>
      <dsp:spPr>
        <a:xfrm rot="16200000">
          <a:off x="1063932" y="-983792"/>
          <a:ext cx="624410" cy="2751343"/>
        </a:xfrm>
        <a:prstGeom prst="round2SameRect">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88950" rtl="1">
            <a:lnSpc>
              <a:spcPct val="90000"/>
            </a:lnSpc>
            <a:spcBef>
              <a:spcPct val="0"/>
            </a:spcBef>
            <a:spcAft>
              <a:spcPct val="15000"/>
            </a:spcAft>
            <a:buChar char="••"/>
          </a:pPr>
          <a:r>
            <a:rPr lang="fa-IR" sz="1100" b="0" kern="1200" dirty="0" smtClean="0">
              <a:cs typeface="B Nazanin" panose="00000400000000000000" pitchFamily="2" charset="-78"/>
            </a:rPr>
            <a:t>متن در داخل گيومه</a:t>
          </a:r>
          <a:endParaRPr lang="en-US" sz="1100" b="0" kern="1200" dirty="0"/>
        </a:p>
        <a:p>
          <a:pPr marL="57150" lvl="1" indent="-57150" algn="r" defTabSz="488950" rtl="1">
            <a:lnSpc>
              <a:spcPct val="90000"/>
            </a:lnSpc>
            <a:spcBef>
              <a:spcPct val="0"/>
            </a:spcBef>
            <a:spcAft>
              <a:spcPct val="15000"/>
            </a:spcAft>
            <a:buChar char="••"/>
          </a:pPr>
          <a:r>
            <a:rPr lang="fa-IR" sz="1100" b="0" kern="1200" dirty="0" smtClean="0">
              <a:cs typeface="B Nazanin" panose="00000400000000000000" pitchFamily="2" charset="-78"/>
            </a:rPr>
            <a:t>ذکر منبع</a:t>
          </a:r>
          <a:endParaRPr lang="en-US" sz="1100" b="0" kern="1200" dirty="0"/>
        </a:p>
        <a:p>
          <a:pPr marL="57150" lvl="1" indent="-57150" algn="r" defTabSz="488950" rtl="1">
            <a:lnSpc>
              <a:spcPct val="90000"/>
            </a:lnSpc>
            <a:spcBef>
              <a:spcPct val="0"/>
            </a:spcBef>
            <a:spcAft>
              <a:spcPct val="15000"/>
            </a:spcAft>
            <a:buChar char="••"/>
          </a:pPr>
          <a:r>
            <a:rPr lang="fa-IR" sz="1100" b="0" u="none" kern="1200" dirty="0" smtClean="0">
              <a:cs typeface="B Nazanin" panose="00000400000000000000" pitchFamily="2" charset="-78"/>
            </a:rPr>
            <a:t>اخذ اجازه </a:t>
          </a:r>
          <a:r>
            <a:rPr lang="fa-IR" sz="1100" b="1" u="none" kern="1200" dirty="0" smtClean="0">
              <a:solidFill>
                <a:schemeClr val="accent2"/>
              </a:solidFill>
              <a:cs typeface="B Nazanin" panose="00000400000000000000" pitchFamily="2" charset="-78"/>
            </a:rPr>
            <a:t>کتبي</a:t>
          </a:r>
          <a:r>
            <a:rPr lang="fa-IR" sz="1100" b="0" u="none" kern="1200" dirty="0" smtClean="0">
              <a:solidFill>
                <a:schemeClr val="accent2"/>
              </a:solidFill>
              <a:cs typeface="B Nazanin" panose="00000400000000000000" pitchFamily="2" charset="-78"/>
            </a:rPr>
            <a:t> </a:t>
          </a:r>
          <a:r>
            <a:rPr lang="fa-IR" sz="1100" b="0" u="none" kern="1200" dirty="0" smtClean="0">
              <a:cs typeface="B Nazanin" panose="00000400000000000000" pitchFamily="2" charset="-78"/>
            </a:rPr>
            <a:t>از مالک </a:t>
          </a:r>
          <a:r>
            <a:rPr lang="fa-IR" sz="1100" b="0" kern="1200" dirty="0" smtClean="0">
              <a:cs typeface="B Nazanin" panose="00000400000000000000" pitchFamily="2" charset="-78"/>
            </a:rPr>
            <a:t>معنوي متن اوليه</a:t>
          </a:r>
          <a:r>
            <a:rPr lang="fa-IR" sz="1100" b="0" u="sng" kern="1200" dirty="0" smtClean="0">
              <a:cs typeface="B Nazanin" panose="00000400000000000000" pitchFamily="2" charset="-78"/>
            </a:rPr>
            <a:t> </a:t>
          </a:r>
          <a:endParaRPr lang="en-US" sz="1100" b="0" kern="1200" dirty="0"/>
        </a:p>
      </dsp:txBody>
      <dsp:txXfrm rot="5400000">
        <a:off x="30947" y="110155"/>
        <a:ext cx="2720862" cy="563448"/>
      </dsp:txXfrm>
    </dsp:sp>
    <dsp:sp modelId="{B61AF677-8955-4AC8-9E39-C464C18E71B1}">
      <dsp:nvSpPr>
        <dsp:cNvPr id="0" name=""/>
        <dsp:cNvSpPr/>
      </dsp:nvSpPr>
      <dsp:spPr>
        <a:xfrm>
          <a:off x="2751810" y="1622"/>
          <a:ext cx="4734373" cy="780513"/>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fa-IR" sz="1100" kern="1200" dirty="0" smtClean="0">
              <a:cs typeface="B Nazanin" panose="00000400000000000000" pitchFamily="2" charset="-78"/>
            </a:rPr>
            <a:t>شکل، جدول، پرسشنامه و يا بخش قابل توجهي از متن مورد نظر يا ترجمه­ي آن (آوردن عين آن متن) </a:t>
          </a:r>
          <a:endParaRPr lang="en-US" sz="1100" kern="1200" dirty="0"/>
        </a:p>
      </dsp:txBody>
      <dsp:txXfrm>
        <a:off x="2789912" y="39724"/>
        <a:ext cx="4658169" cy="704309"/>
      </dsp:txXfrm>
    </dsp:sp>
    <dsp:sp modelId="{6E2E69EE-547F-41F6-B9BA-7EEC41B719D1}">
      <dsp:nvSpPr>
        <dsp:cNvPr id="0" name=""/>
        <dsp:cNvSpPr/>
      </dsp:nvSpPr>
      <dsp:spPr>
        <a:xfrm rot="16200000">
          <a:off x="1076078" y="-175950"/>
          <a:ext cx="624410" cy="2774739"/>
        </a:xfrm>
        <a:prstGeom prst="round2SameRect">
          <a:avLst/>
        </a:prstGeom>
        <a:solidFill>
          <a:schemeClr val="accent3">
            <a:tint val="40000"/>
            <a:alpha val="90000"/>
            <a:hueOff val="-3963602"/>
            <a:satOff val="783"/>
            <a:lumOff val="476"/>
            <a:alphaOff val="0"/>
          </a:schemeClr>
        </a:solidFill>
        <a:ln w="48000" cap="flat" cmpd="thickThin" algn="ctr">
          <a:solidFill>
            <a:schemeClr val="accent3">
              <a:tint val="40000"/>
              <a:alpha val="90000"/>
              <a:hueOff val="-3963602"/>
              <a:satOff val="783"/>
              <a:lumOff val="4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88950" rtl="1">
            <a:lnSpc>
              <a:spcPct val="90000"/>
            </a:lnSpc>
            <a:spcBef>
              <a:spcPct val="0"/>
            </a:spcBef>
            <a:spcAft>
              <a:spcPct val="15000"/>
            </a:spcAft>
            <a:buChar char="••"/>
          </a:pPr>
          <a:r>
            <a:rPr lang="fa-IR" sz="1100" b="0" kern="1200" dirty="0" smtClean="0">
              <a:cs typeface="B Nazanin" panose="00000400000000000000" pitchFamily="2" charset="-78"/>
            </a:rPr>
            <a:t>متن در داخل گيومه	</a:t>
          </a:r>
          <a:endParaRPr lang="en-US" sz="1100" b="0" kern="1200" dirty="0"/>
        </a:p>
        <a:p>
          <a:pPr marL="57150" lvl="1" indent="-57150" algn="r" defTabSz="488950" rtl="1">
            <a:lnSpc>
              <a:spcPct val="90000"/>
            </a:lnSpc>
            <a:spcBef>
              <a:spcPct val="0"/>
            </a:spcBef>
            <a:spcAft>
              <a:spcPct val="15000"/>
            </a:spcAft>
            <a:buChar char="••"/>
          </a:pPr>
          <a:r>
            <a:rPr lang="fa-IR" sz="1100" b="0" kern="1200" dirty="0" smtClean="0">
              <a:cs typeface="B Nazanin" panose="00000400000000000000" pitchFamily="2" charset="-78"/>
            </a:rPr>
            <a:t>ذکر منبع</a:t>
          </a:r>
          <a:endParaRPr lang="en-US" sz="1100" b="0" kern="1200" dirty="0"/>
        </a:p>
      </dsp:txBody>
      <dsp:txXfrm rot="5400000">
        <a:off x="31395" y="929695"/>
        <a:ext cx="2744258" cy="563448"/>
      </dsp:txXfrm>
    </dsp:sp>
    <dsp:sp modelId="{2AB1AA6B-4C96-4660-BCB2-520A25BBB44E}">
      <dsp:nvSpPr>
        <dsp:cNvPr id="0" name=""/>
        <dsp:cNvSpPr/>
      </dsp:nvSpPr>
      <dsp:spPr>
        <a:xfrm>
          <a:off x="2775653" y="821162"/>
          <a:ext cx="4710529" cy="780513"/>
        </a:xfrm>
        <a:prstGeom prst="roundRect">
          <a:avLst/>
        </a:prstGeom>
        <a:solidFill>
          <a:schemeClr val="accent3">
            <a:hueOff val="-3885837"/>
            <a:satOff val="-232"/>
            <a:lumOff val="2876"/>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a-IR" sz="1200" kern="1200" smtClean="0">
              <a:cs typeface="B Nazanin" panose="00000400000000000000" pitchFamily="2" charset="-78"/>
            </a:rPr>
            <a:t>بخش جزئي از متن مورد نظر يا ترجمه­ي آن (آوردن عين آن متن) </a:t>
          </a:r>
          <a:endParaRPr lang="en-US" sz="1200" kern="1200" dirty="0"/>
        </a:p>
      </dsp:txBody>
      <dsp:txXfrm>
        <a:off x="2813755" y="859264"/>
        <a:ext cx="4634325" cy="704309"/>
      </dsp:txXfrm>
    </dsp:sp>
    <dsp:sp modelId="{D78504B0-F0D0-4C23-8C6B-2792F54EFE9C}">
      <dsp:nvSpPr>
        <dsp:cNvPr id="0" name=""/>
        <dsp:cNvSpPr/>
      </dsp:nvSpPr>
      <dsp:spPr>
        <a:xfrm rot="16200000">
          <a:off x="1092042" y="627211"/>
          <a:ext cx="624410" cy="2807493"/>
        </a:xfrm>
        <a:prstGeom prst="round2SameRect">
          <a:avLst/>
        </a:prstGeom>
        <a:solidFill>
          <a:schemeClr val="accent3">
            <a:tint val="40000"/>
            <a:alpha val="90000"/>
            <a:hueOff val="-7927204"/>
            <a:satOff val="1566"/>
            <a:lumOff val="951"/>
            <a:alphaOff val="0"/>
          </a:schemeClr>
        </a:solidFill>
        <a:ln w="48000" cap="flat" cmpd="thickThin" algn="ctr">
          <a:solidFill>
            <a:schemeClr val="accent3">
              <a:tint val="40000"/>
              <a:alpha val="90000"/>
              <a:hueOff val="-7927204"/>
              <a:satOff val="1566"/>
              <a:lumOff val="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88950" rtl="1">
            <a:lnSpc>
              <a:spcPct val="90000"/>
            </a:lnSpc>
            <a:spcBef>
              <a:spcPct val="0"/>
            </a:spcBef>
            <a:spcAft>
              <a:spcPct val="15000"/>
            </a:spcAft>
            <a:buChar char="••"/>
          </a:pPr>
          <a:r>
            <a:rPr lang="fa-IR" sz="1100" b="0" kern="1200" dirty="0" smtClean="0">
              <a:cs typeface="B Nazanin" panose="00000400000000000000" pitchFamily="2" charset="-78"/>
            </a:rPr>
            <a:t>ذکر منبع</a:t>
          </a:r>
          <a:endParaRPr lang="en-US" sz="1100" b="0" kern="1200" dirty="0"/>
        </a:p>
        <a:p>
          <a:pPr marL="114300" lvl="1" indent="-114300" algn="r" defTabSz="533400" rtl="1">
            <a:lnSpc>
              <a:spcPct val="90000"/>
            </a:lnSpc>
            <a:spcBef>
              <a:spcPct val="0"/>
            </a:spcBef>
            <a:spcAft>
              <a:spcPct val="15000"/>
            </a:spcAft>
            <a:buChar char="••"/>
          </a:pPr>
          <a:endParaRPr lang="en-US" sz="1200" b="0" kern="1200" dirty="0"/>
        </a:p>
      </dsp:txBody>
      <dsp:txXfrm rot="5400000">
        <a:off x="30982" y="1749234"/>
        <a:ext cx="2777012" cy="563448"/>
      </dsp:txXfrm>
    </dsp:sp>
    <dsp:sp modelId="{836BAE19-D139-4EF7-9F22-19E02D0E6439}">
      <dsp:nvSpPr>
        <dsp:cNvPr id="0" name=""/>
        <dsp:cNvSpPr/>
      </dsp:nvSpPr>
      <dsp:spPr>
        <a:xfrm>
          <a:off x="2807995" y="1640701"/>
          <a:ext cx="4678188" cy="780513"/>
        </a:xfrm>
        <a:prstGeom prst="roundRect">
          <a:avLst/>
        </a:prstGeom>
        <a:solidFill>
          <a:schemeClr val="accent3">
            <a:hueOff val="-7771674"/>
            <a:satOff val="-464"/>
            <a:lumOff val="5751"/>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a-IR" sz="1200" kern="1200" dirty="0" smtClean="0">
              <a:cs typeface="B Nazanin" panose="00000400000000000000" pitchFamily="2" charset="-78"/>
            </a:rPr>
            <a:t>متن مورد نظر يا ترجمه­ي آن به صورت نقل به مضمون، جمع­بندي، نتيجه­گيري يا برداشت ايده</a:t>
          </a:r>
          <a:endParaRPr lang="en-US" sz="1200" kern="1200" dirty="0"/>
        </a:p>
      </dsp:txBody>
      <dsp:txXfrm>
        <a:off x="2846097" y="1678803"/>
        <a:ext cx="4601984" cy="704309"/>
      </dsp:txXfrm>
    </dsp:sp>
    <dsp:sp modelId="{8D7C6A8A-C3E1-4AAC-9BED-D91FF4944327}">
      <dsp:nvSpPr>
        <dsp:cNvPr id="0" name=""/>
        <dsp:cNvSpPr/>
      </dsp:nvSpPr>
      <dsp:spPr>
        <a:xfrm rot="16200000">
          <a:off x="1101231" y="1439731"/>
          <a:ext cx="624410" cy="2821531"/>
        </a:xfrm>
        <a:prstGeom prst="round2SameRect">
          <a:avLst/>
        </a:prstGeom>
        <a:solidFill>
          <a:schemeClr val="accent3">
            <a:tint val="40000"/>
            <a:alpha val="90000"/>
            <a:hueOff val="-11890806"/>
            <a:satOff val="2349"/>
            <a:lumOff val="1427"/>
            <a:alphaOff val="0"/>
          </a:schemeClr>
        </a:solidFill>
        <a:ln w="48000" cap="flat" cmpd="thickThin" algn="ctr">
          <a:solidFill>
            <a:schemeClr val="accent3">
              <a:tint val="40000"/>
              <a:alpha val="90000"/>
              <a:hueOff val="-11890806"/>
              <a:satOff val="2349"/>
              <a:lumOff val="14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488950" rtl="1">
            <a:lnSpc>
              <a:spcPct val="90000"/>
            </a:lnSpc>
            <a:spcBef>
              <a:spcPct val="0"/>
            </a:spcBef>
            <a:spcAft>
              <a:spcPct val="15000"/>
            </a:spcAft>
            <a:buChar char="••"/>
          </a:pPr>
          <a:r>
            <a:rPr lang="fa-IR" sz="1100" b="0" kern="1200" dirty="0" smtClean="0">
              <a:cs typeface="B Nazanin" panose="00000400000000000000" pitchFamily="2" charset="-78"/>
            </a:rPr>
            <a:t>متن در داخل گيومه</a:t>
          </a:r>
          <a:endParaRPr lang="en-US" sz="1100" kern="1200" dirty="0"/>
        </a:p>
        <a:p>
          <a:pPr marL="57150" lvl="1" indent="-57150" algn="r" defTabSz="488950" rtl="1">
            <a:lnSpc>
              <a:spcPct val="90000"/>
            </a:lnSpc>
            <a:spcBef>
              <a:spcPct val="0"/>
            </a:spcBef>
            <a:spcAft>
              <a:spcPct val="15000"/>
            </a:spcAft>
            <a:buChar char="••"/>
          </a:pPr>
          <a:r>
            <a:rPr lang="fa-IR" sz="1100" b="0" kern="1200" dirty="0" smtClean="0">
              <a:cs typeface="B Nazanin" panose="00000400000000000000" pitchFamily="2" charset="-78"/>
            </a:rPr>
            <a:t>ذکر منبع</a:t>
          </a:r>
          <a:endParaRPr lang="en-US" sz="1100" b="0" kern="1200" dirty="0"/>
        </a:p>
        <a:p>
          <a:pPr marL="57150" lvl="1" indent="-57150" algn="r" defTabSz="488950" rtl="1">
            <a:lnSpc>
              <a:spcPct val="90000"/>
            </a:lnSpc>
            <a:spcBef>
              <a:spcPct val="0"/>
            </a:spcBef>
            <a:spcAft>
              <a:spcPct val="15000"/>
            </a:spcAft>
            <a:buChar char="••"/>
          </a:pPr>
          <a:r>
            <a:rPr lang="fa-IR" sz="1100" b="0" u="none" kern="1200" dirty="0" smtClean="0">
              <a:cs typeface="B Nazanin" panose="00000400000000000000" pitchFamily="2" charset="-78"/>
            </a:rPr>
            <a:t>اخذ اجازه </a:t>
          </a:r>
          <a:r>
            <a:rPr lang="fa-IR" sz="1100" b="1" u="none" kern="1200" dirty="0" smtClean="0">
              <a:solidFill>
                <a:schemeClr val="accent2"/>
              </a:solidFill>
              <a:cs typeface="B Nazanin" panose="00000400000000000000" pitchFamily="2" charset="-78"/>
            </a:rPr>
            <a:t>کتبي</a:t>
          </a:r>
          <a:r>
            <a:rPr lang="fa-IR" sz="1100" b="0" u="none" kern="1200" dirty="0" smtClean="0">
              <a:solidFill>
                <a:schemeClr val="accent2"/>
              </a:solidFill>
              <a:cs typeface="B Nazanin" panose="00000400000000000000" pitchFamily="2" charset="-78"/>
            </a:rPr>
            <a:t> </a:t>
          </a:r>
          <a:r>
            <a:rPr lang="fa-IR" sz="1100" b="0" u="none" kern="1200" dirty="0" smtClean="0">
              <a:cs typeface="B Nazanin" panose="00000400000000000000" pitchFamily="2" charset="-78"/>
            </a:rPr>
            <a:t>از مالک </a:t>
          </a:r>
          <a:r>
            <a:rPr lang="fa-IR" sz="1100" b="0" kern="1200" dirty="0" smtClean="0">
              <a:cs typeface="B Nazanin" panose="00000400000000000000" pitchFamily="2" charset="-78"/>
            </a:rPr>
            <a:t>معنوي متن اوليه</a:t>
          </a:r>
          <a:r>
            <a:rPr lang="fa-IR" sz="1100" b="0" u="sng" kern="1200" dirty="0" smtClean="0">
              <a:cs typeface="B Nazanin" panose="00000400000000000000" pitchFamily="2" charset="-78"/>
            </a:rPr>
            <a:t> </a:t>
          </a:r>
          <a:endParaRPr lang="en-US" sz="1100" b="0" kern="1200" dirty="0"/>
        </a:p>
      </dsp:txBody>
      <dsp:txXfrm rot="5400000">
        <a:off x="33152" y="2568773"/>
        <a:ext cx="2791050" cy="563448"/>
      </dsp:txXfrm>
    </dsp:sp>
    <dsp:sp modelId="{72DE5BCD-C4D0-4E8E-8018-031F74BBCAD5}">
      <dsp:nvSpPr>
        <dsp:cNvPr id="0" name=""/>
        <dsp:cNvSpPr/>
      </dsp:nvSpPr>
      <dsp:spPr>
        <a:xfrm>
          <a:off x="2824202" y="2460240"/>
          <a:ext cx="4661980" cy="780513"/>
        </a:xfrm>
        <a:prstGeom prst="roundRect">
          <a:avLst/>
        </a:prstGeom>
        <a:solidFill>
          <a:schemeClr val="accent3">
            <a:hueOff val="-11657509"/>
            <a:satOff val="-696"/>
            <a:lumOff val="862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a-IR" sz="1200" kern="1200" dirty="0" smtClean="0">
              <a:cs typeface="B Nazanin" panose="00000400000000000000" pitchFamily="2" charset="-78"/>
            </a:rPr>
            <a:t>تغییر جزئي متن ، مثلاً در حد تغيير چند کلمه يا آوردن معادل آن­ها يا تغيير زمان افعال</a:t>
          </a:r>
          <a:endParaRPr lang="en-US" sz="1200" kern="1200" dirty="0"/>
        </a:p>
      </dsp:txBody>
      <dsp:txXfrm>
        <a:off x="2862304" y="2498342"/>
        <a:ext cx="4585776" cy="70430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1/18/18 </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1/18/18 </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685748" rtl="0" eaLnBrk="1" latinLnBrk="0" hangingPunct="1">
      <a:defRPr sz="900" kern="1200">
        <a:solidFill>
          <a:schemeClr val="tx1"/>
        </a:solidFill>
        <a:latin typeface="+mn-lt"/>
        <a:ea typeface="+mn-ea"/>
        <a:cs typeface="+mn-cs"/>
      </a:defRPr>
    </a:lvl1pPr>
    <a:lvl2pPr marL="342874" algn="l" defTabSz="685748" rtl="0" eaLnBrk="1" latinLnBrk="0" hangingPunct="1">
      <a:defRPr sz="900" kern="1200">
        <a:solidFill>
          <a:schemeClr val="tx1"/>
        </a:solidFill>
        <a:latin typeface="+mn-lt"/>
        <a:ea typeface="+mn-ea"/>
        <a:cs typeface="+mn-cs"/>
      </a:defRPr>
    </a:lvl2pPr>
    <a:lvl3pPr marL="685748" algn="l" defTabSz="685748" rtl="0" eaLnBrk="1" latinLnBrk="0" hangingPunct="1">
      <a:defRPr sz="900" kern="1200">
        <a:solidFill>
          <a:schemeClr val="tx1"/>
        </a:solidFill>
        <a:latin typeface="+mn-lt"/>
        <a:ea typeface="+mn-ea"/>
        <a:cs typeface="+mn-cs"/>
      </a:defRPr>
    </a:lvl3pPr>
    <a:lvl4pPr marL="1028622" algn="l" defTabSz="685748" rtl="0" eaLnBrk="1" latinLnBrk="0" hangingPunct="1">
      <a:defRPr sz="900" kern="1200">
        <a:solidFill>
          <a:schemeClr val="tx1"/>
        </a:solidFill>
        <a:latin typeface="+mn-lt"/>
        <a:ea typeface="+mn-ea"/>
        <a:cs typeface="+mn-cs"/>
      </a:defRPr>
    </a:lvl4pPr>
    <a:lvl5pPr marL="1371495" algn="l" defTabSz="685748" rtl="0" eaLnBrk="1" latinLnBrk="0" hangingPunct="1">
      <a:defRPr sz="900" kern="1200">
        <a:solidFill>
          <a:schemeClr val="tx1"/>
        </a:solidFill>
        <a:latin typeface="+mn-lt"/>
        <a:ea typeface="+mn-ea"/>
        <a:cs typeface="+mn-cs"/>
      </a:defRPr>
    </a:lvl5pPr>
    <a:lvl6pPr marL="1714370" algn="l" defTabSz="685748" rtl="0" eaLnBrk="1" latinLnBrk="0" hangingPunct="1">
      <a:defRPr sz="900" kern="1200">
        <a:solidFill>
          <a:schemeClr val="tx1"/>
        </a:solidFill>
        <a:latin typeface="+mn-lt"/>
        <a:ea typeface="+mn-ea"/>
        <a:cs typeface="+mn-cs"/>
      </a:defRPr>
    </a:lvl6pPr>
    <a:lvl7pPr marL="2057244" algn="l" defTabSz="685748" rtl="0" eaLnBrk="1" latinLnBrk="0" hangingPunct="1">
      <a:defRPr sz="900" kern="1200">
        <a:solidFill>
          <a:schemeClr val="tx1"/>
        </a:solidFill>
        <a:latin typeface="+mn-lt"/>
        <a:ea typeface="+mn-ea"/>
        <a:cs typeface="+mn-cs"/>
      </a:defRPr>
    </a:lvl7pPr>
    <a:lvl8pPr marL="2400118" algn="l" defTabSz="685748" rtl="0" eaLnBrk="1" latinLnBrk="0" hangingPunct="1">
      <a:defRPr sz="900" kern="1200">
        <a:solidFill>
          <a:schemeClr val="tx1"/>
        </a:solidFill>
        <a:latin typeface="+mn-lt"/>
        <a:ea typeface="+mn-ea"/>
        <a:cs typeface="+mn-cs"/>
      </a:defRPr>
    </a:lvl8pPr>
    <a:lvl9pPr marL="2742992" algn="l" defTabSz="685748"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pPr/>
              <a:t>25</a:t>
            </a:fld>
            <a:endParaRPr lang="en-US"/>
          </a:p>
        </p:txBody>
      </p:sp>
    </p:spTree>
    <p:extLst>
      <p:ext uri="{BB962C8B-B14F-4D97-AF65-F5344CB8AC3E}">
        <p14:creationId xmlns:p14="http://schemas.microsoft.com/office/powerpoint/2010/main" val="200401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pPr/>
              <a:t>36</a:t>
            </a:fld>
            <a:endParaRPr lang="en-US"/>
          </a:p>
        </p:txBody>
      </p:sp>
    </p:spTree>
    <p:extLst>
      <p:ext uri="{BB962C8B-B14F-4D97-AF65-F5344CB8AC3E}">
        <p14:creationId xmlns:p14="http://schemas.microsoft.com/office/powerpoint/2010/main" val="217598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1"/>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5" y="1"/>
            <a:ext cx="1310643" cy="1719071"/>
          </a:xfrm>
          <a:prstGeom prst="rect">
            <a:avLst/>
          </a:prstGeom>
        </p:spPr>
      </p:pic>
      <p:sp>
        <p:nvSpPr>
          <p:cNvPr id="2" name="Title 1"/>
          <p:cNvSpPr>
            <a:spLocks noGrp="1"/>
          </p:cNvSpPr>
          <p:nvPr>
            <p:ph type="ctrTitle"/>
          </p:nvPr>
        </p:nvSpPr>
        <p:spPr>
          <a:xfrm>
            <a:off x="828676" y="1719071"/>
            <a:ext cx="7572375" cy="1664768"/>
          </a:xfrm>
        </p:spPr>
        <p:txBody>
          <a:bodyPr anchor="ctr">
            <a:normAutofit/>
          </a:bodyPr>
          <a:lstStyle>
            <a:lvl1pPr algn="l">
              <a:defRPr sz="3300" cap="all" baseline="0"/>
            </a:lvl1pPr>
          </a:lstStyle>
          <a:p>
            <a:r>
              <a:rPr lang="en-US" smtClean="0"/>
              <a:t>Click to edit Master title style</a:t>
            </a:r>
            <a:endParaRPr/>
          </a:p>
        </p:txBody>
      </p:sp>
      <p:sp>
        <p:nvSpPr>
          <p:cNvPr id="3" name="Subtitle 2"/>
          <p:cNvSpPr>
            <a:spLocks noGrp="1"/>
          </p:cNvSpPr>
          <p:nvPr>
            <p:ph type="subTitle" idx="1"/>
          </p:nvPr>
        </p:nvSpPr>
        <p:spPr>
          <a:xfrm>
            <a:off x="828674" y="3383838"/>
            <a:ext cx="7572376" cy="716674"/>
          </a:xfrm>
        </p:spPr>
        <p:txBody>
          <a:bodyPr>
            <a:normAutofit/>
          </a:bodyPr>
          <a:lstStyle>
            <a:lvl1pPr marL="0" indent="0" algn="l">
              <a:spcBef>
                <a:spcPts val="0"/>
              </a:spcBef>
              <a:buNone/>
              <a:defRPr sz="1400"/>
            </a:lvl1pPr>
            <a:lvl2pPr marL="342874" indent="0" algn="ctr">
              <a:buNone/>
              <a:defRPr sz="1500"/>
            </a:lvl2pPr>
            <a:lvl3pPr marL="685748" indent="0" algn="ctr">
              <a:buNone/>
              <a:defRPr sz="1400"/>
            </a:lvl3pPr>
            <a:lvl4pPr marL="1028622" indent="0" algn="ctr">
              <a:buNone/>
              <a:defRPr sz="1200"/>
            </a:lvl4pPr>
            <a:lvl5pPr marL="1371495" indent="0" algn="ctr">
              <a:buNone/>
              <a:defRPr sz="1200"/>
            </a:lvl5pPr>
            <a:lvl6pPr marL="1714370" indent="0" algn="ctr">
              <a:buNone/>
              <a:defRPr sz="1200"/>
            </a:lvl6pPr>
            <a:lvl7pPr marL="2057244" indent="0" algn="ctr">
              <a:buNone/>
              <a:defRPr sz="1200"/>
            </a:lvl7pPr>
            <a:lvl8pPr marL="2400118" indent="0" algn="ctr">
              <a:buNone/>
              <a:defRPr sz="1200"/>
            </a:lvl8pPr>
            <a:lvl9pPr marL="2742992" indent="0" algn="ctr">
              <a:buNone/>
              <a:defRPr sz="1200"/>
            </a:lvl9pPr>
          </a:lstStyle>
          <a:p>
            <a:r>
              <a:rPr lang="en-US" smtClean="0"/>
              <a:t>Click to edit Master subtitle style</a:t>
            </a:r>
            <a:endParaRPr/>
          </a:p>
        </p:txBody>
      </p:sp>
      <p:sp>
        <p:nvSpPr>
          <p:cNvPr id="7" name="Rectangle 6"/>
          <p:cNvSpPr/>
          <p:nvPr/>
        </p:nvSpPr>
        <p:spPr>
          <a:xfrm>
            <a:off x="0" y="4333594"/>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292C7C1A-0DAE-4F0D-85A9-F399737961EB}" type="datetime1">
              <a:rPr lang="en-US" smtClean="0"/>
              <a:t>1/18/18 </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smtClean="0"/>
              <a:t>Click to edit Master title style</a:t>
            </a:r>
            <a:endParaRPr/>
          </a:p>
        </p:txBody>
      </p:sp>
      <p:sp>
        <p:nvSpPr>
          <p:cNvPr id="4" name="Text Placeholder 3"/>
          <p:cNvSpPr>
            <a:spLocks noGrp="1"/>
          </p:cNvSpPr>
          <p:nvPr>
            <p:ph type="body" sz="half" idx="2"/>
          </p:nvPr>
        </p:nvSpPr>
        <p:spPr>
          <a:xfrm>
            <a:off x="828676" y="1200150"/>
            <a:ext cx="2547747" cy="3429000"/>
          </a:xfrm>
        </p:spPr>
        <p:txBody>
          <a:bodyPr>
            <a:normAutofit/>
          </a:bodyPr>
          <a:lstStyle>
            <a:lvl1pPr marL="0" indent="0">
              <a:spcBef>
                <a:spcPts val="900"/>
              </a:spcBef>
              <a:buNone/>
              <a:defRPr sz="1400"/>
            </a:lvl1pPr>
            <a:lvl2pPr marL="342874" indent="0">
              <a:buNone/>
              <a:defRPr sz="1100"/>
            </a:lvl2pPr>
            <a:lvl3pPr marL="685748" indent="0">
              <a:buNone/>
              <a:defRPr sz="900"/>
            </a:lvl3pPr>
            <a:lvl4pPr marL="1028622" indent="0">
              <a:buNone/>
              <a:defRPr sz="800"/>
            </a:lvl4pPr>
            <a:lvl5pPr marL="1371495" indent="0">
              <a:buNone/>
              <a:defRPr sz="800"/>
            </a:lvl5pPr>
            <a:lvl6pPr marL="1714370" indent="0">
              <a:buNone/>
              <a:defRPr sz="800"/>
            </a:lvl6pPr>
            <a:lvl7pPr marL="2057244" indent="0">
              <a:buNone/>
              <a:defRPr sz="800"/>
            </a:lvl7pPr>
            <a:lvl8pPr marL="2400118" indent="0">
              <a:buNone/>
              <a:defRPr sz="800"/>
            </a:lvl8pPr>
            <a:lvl9pPr marL="2742992" indent="0">
              <a:buNone/>
              <a:defRPr sz="8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491003" y="1200150"/>
            <a:ext cx="4823184" cy="3429001"/>
          </a:xfrm>
        </p:spPr>
        <p:txBody>
          <a:bodyPr tIns="891473">
            <a:normAutofit/>
          </a:bodyPr>
          <a:lstStyle>
            <a:lvl1pPr marL="0" indent="0" algn="ctr">
              <a:buNone/>
              <a:defRPr sz="1500"/>
            </a:lvl1pPr>
            <a:lvl2pPr marL="342874" indent="0">
              <a:buNone/>
              <a:defRPr sz="2100"/>
            </a:lvl2pPr>
            <a:lvl3pPr marL="685748" indent="0">
              <a:buNone/>
              <a:defRPr sz="1800"/>
            </a:lvl3pPr>
            <a:lvl4pPr marL="1028622" indent="0">
              <a:buNone/>
              <a:defRPr sz="1500"/>
            </a:lvl4pPr>
            <a:lvl5pPr marL="1371495" indent="0">
              <a:buNone/>
              <a:defRPr sz="1500"/>
            </a:lvl5pPr>
            <a:lvl6pPr marL="1714370" indent="0">
              <a:buNone/>
              <a:defRPr sz="1500"/>
            </a:lvl6pPr>
            <a:lvl7pPr marL="2057244" indent="0">
              <a:buNone/>
              <a:defRPr sz="1500"/>
            </a:lvl7pPr>
            <a:lvl8pPr marL="2400118" indent="0">
              <a:buNone/>
              <a:defRPr sz="1500"/>
            </a:lvl8pPr>
            <a:lvl9pPr marL="2742992" indent="0">
              <a:buNone/>
              <a:defRPr sz="1500"/>
            </a:lvl9pPr>
          </a:lstStyle>
          <a:p>
            <a:r>
              <a:rPr lang="en-US" smtClean="0"/>
              <a:t>Click icon to add picture</a:t>
            </a:r>
            <a:endParaRPr/>
          </a:p>
        </p:txBody>
      </p:sp>
      <p:sp>
        <p:nvSpPr>
          <p:cNvPr id="5" name="Date Placeholder 4"/>
          <p:cNvSpPr>
            <a:spLocks noGrp="1"/>
          </p:cNvSpPr>
          <p:nvPr>
            <p:ph type="dt" sz="half" idx="10"/>
          </p:nvPr>
        </p:nvSpPr>
        <p:spPr/>
        <p:txBody>
          <a:bodyPr/>
          <a:lstStyle/>
          <a:p>
            <a:fld id="{E2548D83-31DF-472E-B54F-6EF7C21E494A}" type="datetime1">
              <a:rPr lang="en-US" smtClean="0"/>
              <a:t>1/18/18 </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16CC275-E66D-4296-94D9-880475A18133}" type="datetime1">
              <a:rPr lang="en-US" smtClean="0"/>
              <a:t>1/18/18 </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1" y="273845"/>
            <a:ext cx="1285875" cy="435887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28675" y="273845"/>
            <a:ext cx="6074172"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B6C2EEF-874F-4693-93CB-C0824DC06483}" type="datetime1">
              <a:rPr lang="en-US" smtClean="0"/>
              <a:t>1/18/18 </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4885535" y="2421633"/>
            <a:ext cx="4224528"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18EDCA8-846B-428A-9AF4-7B54FFBCE524}" type="datetime1">
              <a:rPr lang="en-US" smtClean="0"/>
              <a:t>1/18/18 </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anchor="ctr">
            <a:normAutofit/>
          </a:bodyPr>
          <a:lstStyle>
            <a:lvl1pPr algn="l">
              <a:defRPr sz="3300" cap="all" baseline="0"/>
            </a:lvl1pPr>
          </a:lstStyle>
          <a:p>
            <a:r>
              <a:rPr lang="en-US" smtClean="0"/>
              <a:t>Click to edit Master title style</a:t>
            </a:r>
            <a:endParaRPr/>
          </a:p>
        </p:txBody>
      </p:sp>
      <p:sp>
        <p:nvSpPr>
          <p:cNvPr id="3" name="Subtitle 2"/>
          <p:cNvSpPr>
            <a:spLocks noGrp="1"/>
          </p:cNvSpPr>
          <p:nvPr>
            <p:ph type="subTitle" idx="1"/>
          </p:nvPr>
        </p:nvSpPr>
        <p:spPr>
          <a:xfrm>
            <a:off x="828675" y="3383838"/>
            <a:ext cx="4300538" cy="716674"/>
          </a:xfrm>
        </p:spPr>
        <p:txBody>
          <a:bodyPr>
            <a:normAutofit/>
          </a:bodyPr>
          <a:lstStyle>
            <a:lvl1pPr marL="0" indent="0" algn="l">
              <a:spcBef>
                <a:spcPts val="0"/>
              </a:spcBef>
              <a:buNone/>
              <a:defRPr sz="1400"/>
            </a:lvl1pPr>
            <a:lvl2pPr marL="342874" indent="0" algn="ctr">
              <a:buNone/>
              <a:defRPr sz="1500"/>
            </a:lvl2pPr>
            <a:lvl3pPr marL="685748" indent="0" algn="ctr">
              <a:buNone/>
              <a:defRPr sz="1400"/>
            </a:lvl3pPr>
            <a:lvl4pPr marL="1028622" indent="0" algn="ctr">
              <a:buNone/>
              <a:defRPr sz="1200"/>
            </a:lvl4pPr>
            <a:lvl5pPr marL="1371495" indent="0" algn="ctr">
              <a:buNone/>
              <a:defRPr sz="1200"/>
            </a:lvl5pPr>
            <a:lvl6pPr marL="1714370" indent="0" algn="ctr">
              <a:buNone/>
              <a:defRPr sz="1200"/>
            </a:lvl6pPr>
            <a:lvl7pPr marL="2057244" indent="0" algn="ctr">
              <a:buNone/>
              <a:defRPr sz="1200"/>
            </a:lvl7pPr>
            <a:lvl8pPr marL="2400118" indent="0" algn="ctr">
              <a:buNone/>
              <a:defRPr sz="1200"/>
            </a:lvl8pPr>
            <a:lvl9pPr marL="2742992" indent="0" algn="ctr">
              <a:buNone/>
              <a:defRPr sz="12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9" y="982993"/>
            <a:ext cx="3908203" cy="3156453"/>
          </a:xfrm>
          <a:solidFill>
            <a:schemeClr val="tx1">
              <a:lumMod val="20000"/>
              <a:lumOff val="80000"/>
            </a:schemeClr>
          </a:solidFill>
        </p:spPr>
        <p:txBody>
          <a:bodyPr tIns="754323"/>
          <a:lstStyle>
            <a:lvl1pPr marL="0" indent="0" algn="ctr">
              <a:buNone/>
              <a:defRPr/>
            </a:lvl1pPr>
          </a:lstStyle>
          <a:p>
            <a:r>
              <a:rPr lang="en-US" smtClean="0"/>
              <a:t>Click icon to add picture</a:t>
            </a:r>
            <a:endParaRPr/>
          </a:p>
        </p:txBody>
      </p:sp>
      <p:sp>
        <p:nvSpPr>
          <p:cNvPr id="8" name="Rectangle 7"/>
          <p:cNvSpPr/>
          <p:nvPr/>
        </p:nvSpPr>
        <p:spPr>
          <a:xfrm>
            <a:off x="0" y="1"/>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a:p>
        </p:txBody>
      </p:sp>
      <p:grpSp>
        <p:nvGrpSpPr>
          <p:cNvPr id="14" name="Group 13"/>
          <p:cNvGrpSpPr/>
          <p:nvPr/>
        </p:nvGrpSpPr>
        <p:grpSpPr>
          <a:xfrm>
            <a:off x="0" y="857251"/>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1" y="1"/>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4"/>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1885951"/>
            <a:ext cx="9144000" cy="2395526"/>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1"/>
            <a:ext cx="1337391" cy="2228855"/>
          </a:xfrm>
          <a:prstGeom prst="rect">
            <a:avLst/>
          </a:prstGeom>
        </p:spPr>
      </p:pic>
      <p:sp>
        <p:nvSpPr>
          <p:cNvPr id="2" name="Title 1"/>
          <p:cNvSpPr>
            <a:spLocks noGrp="1"/>
          </p:cNvSpPr>
          <p:nvPr>
            <p:ph type="title"/>
          </p:nvPr>
        </p:nvSpPr>
        <p:spPr>
          <a:xfrm>
            <a:off x="828675" y="2228855"/>
            <a:ext cx="7553324" cy="1263113"/>
          </a:xfrm>
        </p:spPr>
        <p:txBody>
          <a:bodyPr anchor="ctr">
            <a:normAutofit/>
          </a:bodyPr>
          <a:lstStyle>
            <a:lvl1pPr>
              <a:defRPr sz="33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828675" y="3491967"/>
            <a:ext cx="7553324" cy="382313"/>
          </a:xfrm>
        </p:spPr>
        <p:txBody>
          <a:bodyPr>
            <a:normAutofit/>
          </a:bodyPr>
          <a:lstStyle>
            <a:lvl1pPr marL="0" indent="0">
              <a:spcBef>
                <a:spcPts val="0"/>
              </a:spcBef>
              <a:buNone/>
              <a:defRPr sz="1200">
                <a:solidFill>
                  <a:schemeClr val="bg1"/>
                </a:solidFill>
              </a:defRPr>
            </a:lvl1pPr>
            <a:lvl2pPr marL="342874" indent="0">
              <a:buNone/>
              <a:defRPr sz="1500">
                <a:solidFill>
                  <a:schemeClr val="tx1">
                    <a:tint val="75000"/>
                  </a:schemeClr>
                </a:solidFill>
              </a:defRPr>
            </a:lvl2pPr>
            <a:lvl3pPr marL="685748" indent="0">
              <a:buNone/>
              <a:defRPr sz="1400">
                <a:solidFill>
                  <a:schemeClr val="tx1">
                    <a:tint val="75000"/>
                  </a:schemeClr>
                </a:solidFill>
              </a:defRPr>
            </a:lvl3pPr>
            <a:lvl4pPr marL="1028622" indent="0">
              <a:buNone/>
              <a:defRPr sz="1200">
                <a:solidFill>
                  <a:schemeClr val="tx1">
                    <a:tint val="75000"/>
                  </a:schemeClr>
                </a:solidFill>
              </a:defRPr>
            </a:lvl4pPr>
            <a:lvl5pPr marL="1371495" indent="0">
              <a:buNone/>
              <a:defRPr sz="1200">
                <a:solidFill>
                  <a:schemeClr val="tx1">
                    <a:tint val="75000"/>
                  </a:schemeClr>
                </a:solidFill>
              </a:defRPr>
            </a:lvl5pPr>
            <a:lvl6pPr marL="1714370" indent="0">
              <a:buNone/>
              <a:defRPr sz="1200">
                <a:solidFill>
                  <a:schemeClr val="tx1">
                    <a:tint val="75000"/>
                  </a:schemeClr>
                </a:solidFill>
              </a:defRPr>
            </a:lvl6pPr>
            <a:lvl7pPr marL="2057244" indent="0">
              <a:buNone/>
              <a:defRPr sz="1200">
                <a:solidFill>
                  <a:schemeClr val="tx1">
                    <a:tint val="75000"/>
                  </a:schemeClr>
                </a:solidFill>
              </a:defRPr>
            </a:lvl7pPr>
            <a:lvl8pPr marL="2400118" indent="0">
              <a:buNone/>
              <a:defRPr sz="1200">
                <a:solidFill>
                  <a:schemeClr val="tx1">
                    <a:tint val="75000"/>
                  </a:schemeClr>
                </a:solidFill>
              </a:defRPr>
            </a:lvl8pPr>
            <a:lvl9pPr marL="274299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91F25-9494-4FB7-8F72-4997E60DE8E8}" type="datetime1">
              <a:rPr lang="en-US" smtClean="0"/>
              <a:t>1/18/18 </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28676" y="1200152"/>
            <a:ext cx="3686175" cy="3428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1" y="1200152"/>
            <a:ext cx="3686175" cy="3428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87FBCA-B1AB-4D92-821F-CFAB7783930A}" type="datetime1">
              <a:rPr lang="en-US" smtClean="0"/>
              <a:t>1/18/18 </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28675" y="1200150"/>
            <a:ext cx="3689604" cy="617934"/>
          </a:xfrm>
        </p:spPr>
        <p:txBody>
          <a:bodyPr anchor="b"/>
          <a:lstStyle>
            <a:lvl1pPr marL="0" indent="0">
              <a:spcBef>
                <a:spcPts val="0"/>
              </a:spcBef>
              <a:buNone/>
              <a:defRPr sz="1800" b="1"/>
            </a:lvl1pPr>
            <a:lvl2pPr marL="342874" indent="0">
              <a:buNone/>
              <a:defRPr sz="1500" b="1"/>
            </a:lvl2pPr>
            <a:lvl3pPr marL="685748" indent="0">
              <a:buNone/>
              <a:defRPr sz="1400" b="1"/>
            </a:lvl3pPr>
            <a:lvl4pPr marL="1028622" indent="0">
              <a:buNone/>
              <a:defRPr sz="1200" b="1"/>
            </a:lvl4pPr>
            <a:lvl5pPr marL="1371495" indent="0">
              <a:buNone/>
              <a:defRPr sz="1200" b="1"/>
            </a:lvl5pPr>
            <a:lvl6pPr marL="1714370" indent="0">
              <a:buNone/>
              <a:defRPr sz="1200" b="1"/>
            </a:lvl6pPr>
            <a:lvl7pPr marL="2057244" indent="0">
              <a:buNone/>
              <a:defRPr sz="1200" b="1"/>
            </a:lvl7pPr>
            <a:lvl8pPr marL="2400118" indent="0">
              <a:buNone/>
              <a:defRPr sz="1200" b="1"/>
            </a:lvl8pPr>
            <a:lvl9pPr marL="274299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8675" y="1818084"/>
            <a:ext cx="3689604" cy="2811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4583" y="1200150"/>
            <a:ext cx="3689604" cy="617934"/>
          </a:xfrm>
        </p:spPr>
        <p:txBody>
          <a:bodyPr anchor="b"/>
          <a:lstStyle>
            <a:lvl1pPr marL="0" indent="0">
              <a:spcBef>
                <a:spcPts val="0"/>
              </a:spcBef>
              <a:buNone/>
              <a:defRPr sz="1800" b="1"/>
            </a:lvl1pPr>
            <a:lvl2pPr marL="342874" indent="0">
              <a:buNone/>
              <a:defRPr sz="1500" b="1"/>
            </a:lvl2pPr>
            <a:lvl3pPr marL="685748" indent="0">
              <a:buNone/>
              <a:defRPr sz="1400" b="1"/>
            </a:lvl3pPr>
            <a:lvl4pPr marL="1028622" indent="0">
              <a:buNone/>
              <a:defRPr sz="1200" b="1"/>
            </a:lvl4pPr>
            <a:lvl5pPr marL="1371495" indent="0">
              <a:buNone/>
              <a:defRPr sz="1200" b="1"/>
            </a:lvl5pPr>
            <a:lvl6pPr marL="1714370" indent="0">
              <a:buNone/>
              <a:defRPr sz="1200" b="1"/>
            </a:lvl6pPr>
            <a:lvl7pPr marL="2057244" indent="0">
              <a:buNone/>
              <a:defRPr sz="1200" b="1"/>
            </a:lvl7pPr>
            <a:lvl8pPr marL="2400118" indent="0">
              <a:buNone/>
              <a:defRPr sz="1200" b="1"/>
            </a:lvl8pPr>
            <a:lvl9pPr marL="274299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4583" y="1818084"/>
            <a:ext cx="3689604" cy="28110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DE9B6C3-B24F-4CA8-AC9E-D6D2CDF9D4D2}" type="datetime1">
              <a:rPr lang="en-US" smtClean="0"/>
              <a:t>1/18/18 </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34A9A1C-7C5A-4605-9FAE-183F4B90FC74}" type="datetime1">
              <a:rPr lang="en-US" smtClean="0"/>
              <a:t>1/18/18 </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2ABE9-552B-466F-A124-C44BD06CFCDA}" type="datetime1">
              <a:rPr lang="en-US" smtClean="0"/>
              <a:t>1/18/18 </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smtClean="0"/>
              <a:t>Click to edit Master title style</a:t>
            </a:r>
            <a:endParaRPr/>
          </a:p>
        </p:txBody>
      </p:sp>
      <p:sp>
        <p:nvSpPr>
          <p:cNvPr id="4" name="Text Placeholder 3"/>
          <p:cNvSpPr>
            <a:spLocks noGrp="1"/>
          </p:cNvSpPr>
          <p:nvPr>
            <p:ph type="body" sz="half" idx="2"/>
          </p:nvPr>
        </p:nvSpPr>
        <p:spPr>
          <a:xfrm>
            <a:off x="828675" y="1200150"/>
            <a:ext cx="3288411" cy="3429000"/>
          </a:xfrm>
        </p:spPr>
        <p:txBody>
          <a:bodyPr>
            <a:normAutofit/>
          </a:bodyPr>
          <a:lstStyle>
            <a:lvl1pPr marL="0" indent="0">
              <a:spcBef>
                <a:spcPts val="900"/>
              </a:spcBef>
              <a:buNone/>
              <a:defRPr sz="1400"/>
            </a:lvl1pPr>
            <a:lvl2pPr marL="342874" indent="0">
              <a:buNone/>
              <a:defRPr sz="1100"/>
            </a:lvl2pPr>
            <a:lvl3pPr marL="685748" indent="0">
              <a:buNone/>
              <a:defRPr sz="900"/>
            </a:lvl3pPr>
            <a:lvl4pPr marL="1028622" indent="0">
              <a:buNone/>
              <a:defRPr sz="800"/>
            </a:lvl4pPr>
            <a:lvl5pPr marL="1371495" indent="0">
              <a:buNone/>
              <a:defRPr sz="800"/>
            </a:lvl5pPr>
            <a:lvl6pPr marL="1714370" indent="0">
              <a:buNone/>
              <a:defRPr sz="800"/>
            </a:lvl6pPr>
            <a:lvl7pPr marL="2057244" indent="0">
              <a:buNone/>
              <a:defRPr sz="800"/>
            </a:lvl7pPr>
            <a:lvl8pPr marL="2400118" indent="0">
              <a:buNone/>
              <a:defRPr sz="800"/>
            </a:lvl8pPr>
            <a:lvl9pPr marL="2742992" indent="0">
              <a:buNone/>
              <a:defRPr sz="800"/>
            </a:lvl9pPr>
          </a:lstStyle>
          <a:p>
            <a:pPr lvl="0"/>
            <a:r>
              <a:rPr lang="en-US" smtClean="0"/>
              <a:t>Click to edit Master text styles</a:t>
            </a:r>
          </a:p>
        </p:txBody>
      </p:sp>
      <p:sp>
        <p:nvSpPr>
          <p:cNvPr id="3" name="Content Placeholder 2"/>
          <p:cNvSpPr>
            <a:spLocks noGrp="1"/>
          </p:cNvSpPr>
          <p:nvPr>
            <p:ph idx="1"/>
          </p:nvPr>
        </p:nvSpPr>
        <p:spPr>
          <a:xfrm>
            <a:off x="4231386" y="1200150"/>
            <a:ext cx="4083939" cy="3429001"/>
          </a:xfrm>
        </p:spPr>
        <p:txBody>
          <a:bodyPr>
            <a:normAutofit/>
          </a:bodyPr>
          <a:lstStyle>
            <a:lvl1pPr>
              <a:defRPr sz="1500"/>
            </a:lvl1pPr>
            <a:lvl2pPr>
              <a:defRPr sz="12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32A6E3E-259C-41BE-BBC1-DDB9BBF5C022}" type="datetime1">
              <a:rPr lang="en-US" smtClean="0"/>
              <a:t>1/18/18 </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57150"/>
            <a:ext cx="7485512" cy="822722"/>
          </a:xfrm>
          <a:prstGeom prst="rect">
            <a:avLst/>
          </a:prstGeom>
        </p:spPr>
        <p:txBody>
          <a:bodyPr vert="horz" lIns="0" tIns="34288" rIns="0" bIns="34288"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828675" y="1200150"/>
            <a:ext cx="7486650" cy="3429000"/>
          </a:xfrm>
          <a:prstGeom prst="rect">
            <a:avLst/>
          </a:prstGeom>
        </p:spPr>
        <p:txBody>
          <a:bodyPr vert="horz" lIns="0" tIns="34288" rIns="0" bIns="342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8676" y="4767264"/>
            <a:ext cx="1372169" cy="273844"/>
          </a:xfrm>
          <a:prstGeom prst="rect">
            <a:avLst/>
          </a:prstGeom>
        </p:spPr>
        <p:txBody>
          <a:bodyPr vert="horz" lIns="0" tIns="34288" rIns="0" bIns="34288" rtlCol="0" anchor="ctr"/>
          <a:lstStyle>
            <a:lvl1pPr algn="l">
              <a:defRPr sz="900" baseline="0">
                <a:solidFill>
                  <a:schemeClr val="tx1">
                    <a:lumMod val="75000"/>
                  </a:schemeClr>
                </a:solidFill>
              </a:defRPr>
            </a:lvl1pPr>
          </a:lstStyle>
          <a:p>
            <a:fld id="{47BE76E1-7917-47A6-BA1F-B1451643D222}" type="datetime1">
              <a:rPr lang="en-US" smtClean="0"/>
              <a:t>1/18/18 </a:t>
            </a:fld>
            <a:endParaRPr lang="en-US"/>
          </a:p>
        </p:txBody>
      </p:sp>
      <p:sp>
        <p:nvSpPr>
          <p:cNvPr id="5" name="Footer Placeholder 4"/>
          <p:cNvSpPr>
            <a:spLocks noGrp="1"/>
          </p:cNvSpPr>
          <p:nvPr>
            <p:ph type="ftr" sz="quarter" idx="3"/>
          </p:nvPr>
        </p:nvSpPr>
        <p:spPr>
          <a:xfrm>
            <a:off x="2200844" y="4767262"/>
            <a:ext cx="4742312" cy="273845"/>
          </a:xfrm>
          <a:prstGeom prst="rect">
            <a:avLst/>
          </a:prstGeom>
        </p:spPr>
        <p:txBody>
          <a:bodyPr vert="horz" lIns="0" tIns="34288" rIns="0" bIns="34288" rtlCol="0" anchor="ctr"/>
          <a:lstStyle>
            <a:lvl1pPr algn="ctr">
              <a:defRPr sz="9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6942587" y="4767264"/>
            <a:ext cx="1371600" cy="273844"/>
          </a:xfrm>
          <a:prstGeom prst="rect">
            <a:avLst/>
          </a:prstGeom>
        </p:spPr>
        <p:txBody>
          <a:bodyPr vert="horz" lIns="0" tIns="34288" rIns="0" bIns="34288" rtlCol="0" anchor="ctr"/>
          <a:lstStyle>
            <a:lvl1pPr algn="r">
              <a:defRPr sz="9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827533" y="914401"/>
            <a:ext cx="7488936" cy="63302"/>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748" rtl="1" eaLnBrk="1" latinLnBrk="0" hangingPunct="1">
        <a:lnSpc>
          <a:spcPct val="90000"/>
        </a:lnSpc>
        <a:spcBef>
          <a:spcPct val="0"/>
        </a:spcBef>
        <a:buNone/>
        <a:defRPr sz="2100" kern="1200">
          <a:solidFill>
            <a:schemeClr val="tx1"/>
          </a:solidFill>
          <a:latin typeface="+mj-lt"/>
          <a:ea typeface="+mj-ea"/>
          <a:cs typeface="+mj-cs"/>
        </a:defRPr>
      </a:lvl1pPr>
    </p:titleStyle>
    <p:bodyStyle>
      <a:lvl1pPr marL="171437" indent="-171437" algn="r" defTabSz="685748" rtl="1"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11" indent="-171437" algn="r" defTabSz="685748" rtl="1"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185" indent="-171437" algn="r" defTabSz="685748" rtl="1" eaLnBrk="1" latinLnBrk="0" hangingPunct="1">
        <a:lnSpc>
          <a:spcPct val="90000"/>
        </a:lnSpc>
        <a:spcBef>
          <a:spcPts val="450"/>
        </a:spcBef>
        <a:buFont typeface="Wingdings" panose="05000000000000000000" pitchFamily="2" charset="2"/>
        <a:buChar char="§"/>
        <a:defRPr sz="1100" kern="1200">
          <a:solidFill>
            <a:schemeClr val="tx1"/>
          </a:solidFill>
          <a:latin typeface="+mn-lt"/>
          <a:ea typeface="+mn-ea"/>
          <a:cs typeface="+mn-cs"/>
        </a:defRPr>
      </a:lvl3pPr>
      <a:lvl4pPr marL="1200059" indent="-171437" algn="r" defTabSz="685748" rtl="1" eaLnBrk="1" latinLnBrk="0" hangingPunct="1">
        <a:lnSpc>
          <a:spcPct val="90000"/>
        </a:lnSpc>
        <a:spcBef>
          <a:spcPts val="450"/>
        </a:spcBef>
        <a:buFont typeface="Wingdings" panose="05000000000000000000" pitchFamily="2" charset="2"/>
        <a:buChar char="§"/>
        <a:defRPr sz="1100" kern="1200">
          <a:solidFill>
            <a:schemeClr val="tx1"/>
          </a:solidFill>
          <a:latin typeface="+mn-lt"/>
          <a:ea typeface="+mn-ea"/>
          <a:cs typeface="+mn-cs"/>
        </a:defRPr>
      </a:lvl4pPr>
      <a:lvl5pPr marL="1542933" indent="-171437" algn="r" defTabSz="685748" rtl="1" eaLnBrk="1" latinLnBrk="0" hangingPunct="1">
        <a:lnSpc>
          <a:spcPct val="90000"/>
        </a:lnSpc>
        <a:spcBef>
          <a:spcPts val="450"/>
        </a:spcBef>
        <a:buFont typeface="Wingdings" panose="05000000000000000000" pitchFamily="2" charset="2"/>
        <a:buChar char="§"/>
        <a:defRPr sz="1100" kern="1200">
          <a:solidFill>
            <a:schemeClr val="tx1"/>
          </a:solidFill>
          <a:latin typeface="+mn-lt"/>
          <a:ea typeface="+mn-ea"/>
          <a:cs typeface="+mn-cs"/>
        </a:defRPr>
      </a:lvl5pPr>
      <a:lvl6pPr marL="1885807" indent="-171437" algn="r" defTabSz="685748" rtl="1"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6pPr>
      <a:lvl7pPr marL="2228681" indent="-171437" algn="r" defTabSz="685748" rtl="1"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7pPr>
      <a:lvl8pPr marL="2571554" indent="-171437" algn="r" defTabSz="685748" rtl="1"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8pPr>
      <a:lvl9pPr marL="2914429" indent="-171437" algn="r" defTabSz="685748" rtl="1" eaLnBrk="1" latinLnBrk="0" hangingPunct="1">
        <a:lnSpc>
          <a:spcPct val="90000"/>
        </a:lnSpc>
        <a:spcBef>
          <a:spcPts val="375"/>
        </a:spcBef>
        <a:buFont typeface="Wingdings" panose="05000000000000000000" pitchFamily="2" charset="2"/>
        <a:buChar char="§"/>
        <a:defRPr sz="1100" kern="1200">
          <a:solidFill>
            <a:schemeClr val="tx1"/>
          </a:solidFill>
          <a:latin typeface="+mn-lt"/>
          <a:ea typeface="+mn-ea"/>
          <a:cs typeface="+mn-cs"/>
        </a:defRPr>
      </a:lvl9pPr>
    </p:bodyStyle>
    <p:otherStyle>
      <a:defPPr>
        <a:defRPr/>
      </a:defPPr>
      <a:lvl1pPr marL="0" algn="r" defTabSz="685748" rtl="1" eaLnBrk="1" latinLnBrk="0" hangingPunct="1">
        <a:defRPr sz="1400" kern="1200">
          <a:solidFill>
            <a:schemeClr val="tx1"/>
          </a:solidFill>
          <a:latin typeface="+mn-lt"/>
          <a:ea typeface="+mn-ea"/>
          <a:cs typeface="+mn-cs"/>
        </a:defRPr>
      </a:lvl1pPr>
      <a:lvl2pPr marL="342874" algn="r" defTabSz="685748" rtl="1" eaLnBrk="1" latinLnBrk="0" hangingPunct="1">
        <a:defRPr sz="1400" kern="1200">
          <a:solidFill>
            <a:schemeClr val="tx1"/>
          </a:solidFill>
          <a:latin typeface="+mn-lt"/>
          <a:ea typeface="+mn-ea"/>
          <a:cs typeface="+mn-cs"/>
        </a:defRPr>
      </a:lvl2pPr>
      <a:lvl3pPr marL="685748" algn="r" defTabSz="685748" rtl="1" eaLnBrk="1" latinLnBrk="0" hangingPunct="1">
        <a:defRPr sz="1400" kern="1200">
          <a:solidFill>
            <a:schemeClr val="tx1"/>
          </a:solidFill>
          <a:latin typeface="+mn-lt"/>
          <a:ea typeface="+mn-ea"/>
          <a:cs typeface="+mn-cs"/>
        </a:defRPr>
      </a:lvl3pPr>
      <a:lvl4pPr marL="1028622" algn="r" defTabSz="685748" rtl="1" eaLnBrk="1" latinLnBrk="0" hangingPunct="1">
        <a:defRPr sz="1400" kern="1200">
          <a:solidFill>
            <a:schemeClr val="tx1"/>
          </a:solidFill>
          <a:latin typeface="+mn-lt"/>
          <a:ea typeface="+mn-ea"/>
          <a:cs typeface="+mn-cs"/>
        </a:defRPr>
      </a:lvl4pPr>
      <a:lvl5pPr marL="1371495" algn="r" defTabSz="685748" rtl="1" eaLnBrk="1" latinLnBrk="0" hangingPunct="1">
        <a:defRPr sz="1400" kern="1200">
          <a:solidFill>
            <a:schemeClr val="tx1"/>
          </a:solidFill>
          <a:latin typeface="+mn-lt"/>
          <a:ea typeface="+mn-ea"/>
          <a:cs typeface="+mn-cs"/>
        </a:defRPr>
      </a:lvl5pPr>
      <a:lvl6pPr marL="1714370" algn="r" defTabSz="685748" rtl="1" eaLnBrk="1" latinLnBrk="0" hangingPunct="1">
        <a:defRPr sz="1400" kern="1200">
          <a:solidFill>
            <a:schemeClr val="tx1"/>
          </a:solidFill>
          <a:latin typeface="+mn-lt"/>
          <a:ea typeface="+mn-ea"/>
          <a:cs typeface="+mn-cs"/>
        </a:defRPr>
      </a:lvl6pPr>
      <a:lvl7pPr marL="2057244" algn="r" defTabSz="685748" rtl="1" eaLnBrk="1" latinLnBrk="0" hangingPunct="1">
        <a:defRPr sz="1400" kern="1200">
          <a:solidFill>
            <a:schemeClr val="tx1"/>
          </a:solidFill>
          <a:latin typeface="+mn-lt"/>
          <a:ea typeface="+mn-ea"/>
          <a:cs typeface="+mn-cs"/>
        </a:defRPr>
      </a:lvl7pPr>
      <a:lvl8pPr marL="2400118" algn="r" defTabSz="685748" rtl="1" eaLnBrk="1" latinLnBrk="0" hangingPunct="1">
        <a:defRPr sz="1400" kern="1200">
          <a:solidFill>
            <a:schemeClr val="tx1"/>
          </a:solidFill>
          <a:latin typeface="+mn-lt"/>
          <a:ea typeface="+mn-ea"/>
          <a:cs typeface="+mn-cs"/>
        </a:defRPr>
      </a:lvl8pPr>
      <a:lvl9pPr marL="2742992" algn="r" defTabSz="685748" rtl="1"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28675" y="1532927"/>
            <a:ext cx="4300538" cy="1664768"/>
          </a:xfrm>
        </p:spPr>
        <p:txBody>
          <a:bodyPr anchor="ctr">
            <a:normAutofit/>
          </a:bodyPr>
          <a:lstStyle/>
          <a:p>
            <a:pPr algn="ctr"/>
            <a:r>
              <a:rPr lang="fa-IR" sz="2400" b="1" dirty="0" smtClean="0">
                <a:cs typeface="B Titr" panose="00000700000000000000" pitchFamily="2" charset="-78"/>
              </a:rPr>
              <a:t>اخلاق </a:t>
            </a:r>
            <a:r>
              <a:rPr lang="fa-IR" sz="2400" b="1" dirty="0">
                <a:cs typeface="B Titr" panose="00000700000000000000" pitchFamily="2" charset="-78"/>
              </a:rPr>
              <a:t>در انتشارآثار پژوهشي </a:t>
            </a:r>
            <a:endParaRPr lang="en-US" sz="2100"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902" r="8902"/>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8675" y="305776"/>
            <a:ext cx="7485512" cy="325470"/>
          </a:xfrm>
          <a:prstGeom prst="rect">
            <a:avLst/>
          </a:prstGeom>
        </p:spPr>
        <p:txBody>
          <a:bodyPr wrap="square" anchor="ctr">
            <a:spAutoFit/>
          </a:bodyPr>
          <a:lstStyle/>
          <a:p>
            <a:pPr algn="ctr" rtl="1"/>
            <a:r>
              <a:rPr lang="fa-IR" sz="1800" b="1" dirty="0" smtClean="0">
                <a:cs typeface="B Titr" panose="00000700000000000000" pitchFamily="2" charset="-78"/>
              </a:rPr>
              <a:t>ترتیب نام نویسندگان</a:t>
            </a:r>
            <a:endParaRPr lang="en-US" sz="1800" dirty="0"/>
          </a:p>
        </p:txBody>
      </p:sp>
      <p:sp>
        <p:nvSpPr>
          <p:cNvPr id="3" name="Content Placeholder 2"/>
          <p:cNvSpPr>
            <a:spLocks noGrp="1"/>
          </p:cNvSpPr>
          <p:nvPr>
            <p:ph idx="1"/>
          </p:nvPr>
        </p:nvSpPr>
        <p:spPr>
          <a:xfrm>
            <a:off x="737724" y="1085850"/>
            <a:ext cx="7543800" cy="4057650"/>
          </a:xfrm>
        </p:spPr>
        <p:txBody>
          <a:bodyPr anchor="t">
            <a:normAutofit/>
          </a:bodyPr>
          <a:lstStyle/>
          <a:p>
            <a:pPr algn="just"/>
            <a:r>
              <a:rPr lang="fa-IR" sz="1200" dirty="0" smtClean="0">
                <a:cs typeface="B Nazanin" panose="00000400000000000000" pitchFamily="2" charset="-78"/>
              </a:rPr>
              <a:t>ترتيب </a:t>
            </a:r>
            <a:r>
              <a:rPr lang="fa-IR" sz="1200" dirty="0">
                <a:cs typeface="B Nazanin" panose="00000400000000000000" pitchFamily="2" charset="-78"/>
              </a:rPr>
              <a:t>نام­ها در بخش نويسندگان مقاله </a:t>
            </a:r>
            <a:r>
              <a:rPr lang="fa-IR" sz="1200" b="1" dirty="0">
                <a:solidFill>
                  <a:srgbClr val="0070C0"/>
                </a:solidFill>
                <a:cs typeface="B Nazanin" panose="00000400000000000000" pitchFamily="2" charset="-78"/>
              </a:rPr>
              <a:t>براساس ميزان مشاركت </a:t>
            </a:r>
            <a:r>
              <a:rPr lang="fa-IR" sz="1200" dirty="0">
                <a:cs typeface="B Nazanin" panose="00000400000000000000" pitchFamily="2" charset="-78"/>
              </a:rPr>
              <a:t>هريك از افراد و از طريق </a:t>
            </a:r>
            <a:r>
              <a:rPr lang="fa-IR" sz="1200" b="1" dirty="0">
                <a:solidFill>
                  <a:srgbClr val="0070C0"/>
                </a:solidFill>
                <a:cs typeface="B Nazanin" panose="00000400000000000000" pitchFamily="2" charset="-78"/>
              </a:rPr>
              <a:t>توافق جمعي </a:t>
            </a:r>
            <a:r>
              <a:rPr lang="fa-IR" sz="1200" dirty="0">
                <a:cs typeface="B Nazanin" panose="00000400000000000000" pitchFamily="2" charset="-78"/>
              </a:rPr>
              <a:t>آنان مشخص </a:t>
            </a:r>
            <a:r>
              <a:rPr lang="fa-IR" sz="1200" dirty="0" smtClean="0">
                <a:cs typeface="B Nazanin" panose="00000400000000000000" pitchFamily="2" charset="-78"/>
              </a:rPr>
              <a:t>مي‌شود</a:t>
            </a:r>
          </a:p>
          <a:p>
            <a:pPr algn="just"/>
            <a:endParaRPr lang="fa-IR" sz="1200" dirty="0" smtClean="0">
              <a:cs typeface="B Nazanin" panose="00000400000000000000" pitchFamily="2" charset="-78"/>
            </a:endParaRPr>
          </a:p>
          <a:p>
            <a:pPr algn="just"/>
            <a:r>
              <a:rPr lang="fa-IR" sz="1200" dirty="0" smtClean="0">
                <a:cs typeface="B Nazanin" panose="00000400000000000000" pitchFamily="2" charset="-78"/>
              </a:rPr>
              <a:t>عواملي </a:t>
            </a:r>
            <a:r>
              <a:rPr lang="fa-IR" sz="1200" dirty="0">
                <a:cs typeface="B Nazanin" panose="00000400000000000000" pitchFamily="2" charset="-78"/>
              </a:rPr>
              <a:t>مانند رتبه دانشگاهي افراد، جايگاه علمي، شهرت ملي و بين­المللي نويسندگان نقشي در ترتيب نام</a:t>
            </a:r>
            <a:r>
              <a:rPr lang="fa-IR" sz="1200" b="1" dirty="0">
                <a:cs typeface="B Nazanin" panose="00000400000000000000" pitchFamily="2" charset="-78"/>
              </a:rPr>
              <a:t>­</a:t>
            </a:r>
            <a:r>
              <a:rPr lang="fa-IR" sz="1200" dirty="0">
                <a:cs typeface="B Nazanin" panose="00000400000000000000" pitchFamily="2" charset="-78"/>
              </a:rPr>
              <a:t>ها </a:t>
            </a:r>
            <a:r>
              <a:rPr lang="fa-IR" sz="1200" u="sng" dirty="0">
                <a:cs typeface="B Nazanin" panose="00000400000000000000" pitchFamily="2" charset="-78"/>
              </a:rPr>
              <a:t>نخواهد</a:t>
            </a:r>
            <a:r>
              <a:rPr lang="fa-IR" sz="1200" dirty="0">
                <a:cs typeface="B Nazanin" panose="00000400000000000000" pitchFamily="2" charset="-78"/>
              </a:rPr>
              <a:t> داشت. </a:t>
            </a:r>
            <a:endParaRPr lang="fa-IR" sz="1200" dirty="0" smtClean="0">
              <a:cs typeface="B Nazanin" panose="00000400000000000000" pitchFamily="2" charset="-78"/>
            </a:endParaRPr>
          </a:p>
          <a:p>
            <a:pPr algn="just"/>
            <a:endParaRPr lang="fa-IR" sz="1200" dirty="0" smtClean="0">
              <a:cs typeface="B Nazanin" panose="00000400000000000000" pitchFamily="2" charset="-78"/>
            </a:endParaRPr>
          </a:p>
          <a:p>
            <a:pPr algn="just"/>
            <a:r>
              <a:rPr lang="fa-IR" sz="1200" dirty="0" smtClean="0">
                <a:cs typeface="B Nazanin" panose="00000400000000000000" pitchFamily="2" charset="-78"/>
              </a:rPr>
              <a:t>در </a:t>
            </a:r>
            <a:r>
              <a:rPr lang="fa-IR" sz="1200" dirty="0">
                <a:cs typeface="B Nazanin" panose="00000400000000000000" pitchFamily="2" charset="-78"/>
              </a:rPr>
              <a:t>صورت عدم توافق نويسندگان در مورد ترتيب قرار گرفتن نام­ها در ليست نويسندگان، لازم است درخواستي با امضاي تمامي نويسندگان، با ذکر دقیق ميزان همکاري هر فرد به کميته اخلاق در پژوهش دانشگاه تصويب­کننده­ي طرح پژوهشي منجر به توليددستنوشته مربوطه ارسال شود، راي کميته مذکور براي همه ذي­نفعان لازم الاجرا خواهد بود. </a:t>
            </a:r>
            <a:endParaRPr lang="fa-IR" sz="1200" dirty="0" smtClean="0">
              <a:cs typeface="B Nazanin" panose="00000400000000000000" pitchFamily="2" charset="-78"/>
            </a:endParaRPr>
          </a:p>
          <a:p>
            <a:pPr algn="just"/>
            <a:endParaRPr lang="fa-IR" sz="1200" dirty="0">
              <a:cs typeface="B Nazanin" panose="00000400000000000000" pitchFamily="2" charset="-78"/>
            </a:endParaRPr>
          </a:p>
          <a:p>
            <a:pPr algn="just"/>
            <a:r>
              <a:rPr lang="fa-IR" sz="1200" dirty="0" smtClean="0">
                <a:cs typeface="B Nazanin" panose="00000400000000000000" pitchFamily="2" charset="-78"/>
              </a:rPr>
              <a:t>فردي </a:t>
            </a:r>
            <a:r>
              <a:rPr lang="fa-IR" sz="1200" dirty="0">
                <a:cs typeface="B Nazanin" panose="00000400000000000000" pitchFamily="2" charset="-78"/>
              </a:rPr>
              <a:t>که </a:t>
            </a:r>
            <a:r>
              <a:rPr lang="fa-IR" sz="1200" b="1" u="sng" dirty="0">
                <a:cs typeface="B Nazanin" panose="00000400000000000000" pitchFamily="2" charset="-78"/>
              </a:rPr>
              <a:t>بيشترين سهم </a:t>
            </a:r>
            <a:r>
              <a:rPr lang="fa-IR" sz="1200" dirty="0">
                <a:cs typeface="B Nazanin" panose="00000400000000000000" pitchFamily="2" charset="-78"/>
              </a:rPr>
              <a:t>را درفعاليت­هاي </a:t>
            </a:r>
            <a:r>
              <a:rPr lang="fa-IR" sz="1200" dirty="0" smtClean="0">
                <a:cs typeface="B Nazanin" panose="00000400000000000000" pitchFamily="2" charset="-78"/>
              </a:rPr>
              <a:t>مندرج </a:t>
            </a:r>
            <a:r>
              <a:rPr lang="fa-IR" sz="1200" dirty="0">
                <a:cs typeface="B Nazanin" panose="00000400000000000000" pitchFamily="2" charset="-78"/>
              </a:rPr>
              <a:t>در شرط </a:t>
            </a:r>
            <a:r>
              <a:rPr lang="fa-IR" sz="1200" dirty="0" smtClean="0">
                <a:cs typeface="B Nazanin" panose="00000400000000000000" pitchFamily="2" charset="-78"/>
              </a:rPr>
              <a:t>نویسندگی داشته </a:t>
            </a:r>
            <a:r>
              <a:rPr lang="fa-IR" sz="1200" dirty="0">
                <a:cs typeface="B Nazanin" panose="00000400000000000000" pitchFamily="2" charset="-78"/>
              </a:rPr>
              <a:t>است، </a:t>
            </a:r>
            <a:r>
              <a:rPr lang="fa-IR" sz="1200" b="1" dirty="0">
                <a:cs typeface="B Nazanin" panose="00000400000000000000" pitchFamily="2" charset="-78"/>
              </a:rPr>
              <a:t>نويسنده‌ي اول </a:t>
            </a:r>
            <a:r>
              <a:rPr lang="fa-IR" sz="1200" dirty="0">
                <a:cs typeface="B Nazanin" panose="00000400000000000000" pitchFamily="2" charset="-78"/>
              </a:rPr>
              <a:t>خواهد بود. </a:t>
            </a:r>
          </a:p>
          <a:p>
            <a:pPr algn="just"/>
            <a:r>
              <a:rPr lang="fa-IR" sz="1200" dirty="0" smtClean="0">
                <a:cs typeface="B Nazanin" panose="00000400000000000000" pitchFamily="2" charset="-78"/>
              </a:rPr>
              <a:t>در </a:t>
            </a:r>
            <a:r>
              <a:rPr lang="fa-IR" sz="1200" b="1" i="1" dirty="0" smtClean="0">
                <a:cs typeface="B Nazanin" panose="00000400000000000000" pitchFamily="2" charset="-78"/>
              </a:rPr>
              <a:t>پايان </a:t>
            </a:r>
            <a:r>
              <a:rPr lang="fa-IR" sz="1200" b="1" i="1" dirty="0">
                <a:cs typeface="B Nazanin" panose="00000400000000000000" pitchFamily="2" charset="-78"/>
              </a:rPr>
              <a:t>نامه­هاي دانشجويي</a:t>
            </a:r>
            <a:r>
              <a:rPr lang="fa-IR" sz="1200" dirty="0">
                <a:cs typeface="B Nazanin" panose="00000400000000000000" pitchFamily="2" charset="-78"/>
              </a:rPr>
              <a:t> که دانشجو نسخه  اوليه دستنوشته را تهيه کرده باشد، </a:t>
            </a:r>
            <a:r>
              <a:rPr lang="fa-IR" sz="1200" b="1" i="1" dirty="0">
                <a:cs typeface="B Nazanin" panose="00000400000000000000" pitchFamily="2" charset="-78"/>
              </a:rPr>
              <a:t>نويسنده اول دانشجو</a:t>
            </a:r>
            <a:r>
              <a:rPr lang="fa-IR" sz="1200" dirty="0">
                <a:cs typeface="B Nazanin" panose="00000400000000000000" pitchFamily="2" charset="-78"/>
              </a:rPr>
              <a:t> می­باشد.</a:t>
            </a:r>
            <a:endParaRPr lang="en-US" sz="1200" dirty="0">
              <a:cs typeface="B Nazanin" panose="00000400000000000000" pitchFamily="2" charset="-78"/>
            </a:endParaRPr>
          </a:p>
          <a:p>
            <a:pPr algn="just"/>
            <a:endParaRPr lang="en-US" sz="14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10</a:t>
            </a:fld>
            <a:endParaRPr lang="en-US"/>
          </a:p>
        </p:txBody>
      </p:sp>
    </p:spTree>
    <p:extLst>
      <p:ext uri="{BB962C8B-B14F-4D97-AF65-F5344CB8AC3E}">
        <p14:creationId xmlns:p14="http://schemas.microsoft.com/office/powerpoint/2010/main" val="419627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rtl="1"/>
            <a:r>
              <a:rPr lang="fa-IR" sz="1800" b="1" dirty="0" smtClean="0">
                <a:cs typeface="B Titr" panose="00000700000000000000" pitchFamily="2" charset="-78"/>
              </a:rPr>
              <a:t>وابستگی آکادمیک</a:t>
            </a:r>
            <a:endParaRPr lang="en-US" sz="1800" dirty="0"/>
          </a:p>
        </p:txBody>
      </p:sp>
      <p:sp>
        <p:nvSpPr>
          <p:cNvPr id="3" name="Content Placeholder 2"/>
          <p:cNvSpPr>
            <a:spLocks noGrp="1"/>
          </p:cNvSpPr>
          <p:nvPr>
            <p:ph idx="1"/>
          </p:nvPr>
        </p:nvSpPr>
        <p:spPr>
          <a:xfrm>
            <a:off x="762000" y="1140976"/>
            <a:ext cx="7543800" cy="3431023"/>
          </a:xfrm>
        </p:spPr>
        <p:txBody>
          <a:bodyPr anchor="t">
            <a:normAutofit/>
          </a:bodyPr>
          <a:lstStyle/>
          <a:p>
            <a:pPr algn="just"/>
            <a:r>
              <a:rPr lang="fa-IR" sz="1200" dirty="0" smtClean="0">
                <a:cs typeface="B Nazanin" panose="00000400000000000000" pitchFamily="2" charset="-78"/>
              </a:rPr>
              <a:t>ذكر </a:t>
            </a:r>
            <a:r>
              <a:rPr lang="fa-IR" sz="1200" dirty="0">
                <a:cs typeface="B Nazanin" panose="00000400000000000000" pitchFamily="2" charset="-78"/>
              </a:rPr>
              <a:t>وابستگي آكادميك </a:t>
            </a:r>
            <a:r>
              <a:rPr lang="fa-IR" sz="1200" dirty="0">
                <a:solidFill>
                  <a:schemeClr val="accent2"/>
                </a:solidFill>
                <a:cs typeface="B Nazanin" panose="00000400000000000000" pitchFamily="2" charset="-78"/>
              </a:rPr>
              <a:t>غيرواقعي</a:t>
            </a:r>
            <a:r>
              <a:rPr lang="fa-IR" sz="1200" dirty="0">
                <a:cs typeface="B Nazanin" panose="00000400000000000000" pitchFamily="2" charset="-78"/>
              </a:rPr>
              <a:t> به هر دليلی از جمله برای افزايش صوري انتشارات مركز تحقيقاتي، مؤسسه يا دانشگاه خاص از نظر اخلاقي غير قابل قبول و </a:t>
            </a:r>
            <a:r>
              <a:rPr lang="fa-IR" sz="1200" dirty="0">
                <a:solidFill>
                  <a:schemeClr val="accent2"/>
                </a:solidFill>
                <a:cs typeface="B Nazanin" panose="00000400000000000000" pitchFamily="2" charset="-78"/>
              </a:rPr>
              <a:t>تخلف پژوهشي </a:t>
            </a:r>
            <a:r>
              <a:rPr lang="fa-IR" sz="1200" dirty="0">
                <a:cs typeface="B Nazanin" panose="00000400000000000000" pitchFamily="2" charset="-78"/>
              </a:rPr>
              <a:t>محسوب مي­شود</a:t>
            </a:r>
            <a:r>
              <a:rPr lang="fa-IR" sz="1200" dirty="0" smtClean="0">
                <a:cs typeface="B Nazanin" panose="00000400000000000000" pitchFamily="2" charset="-78"/>
              </a:rPr>
              <a:t>.</a:t>
            </a:r>
          </a:p>
          <a:p>
            <a:pPr algn="just"/>
            <a:endParaRPr lang="fa-IR" sz="1200" dirty="0">
              <a:cs typeface="B Nazanin" panose="00000400000000000000" pitchFamily="2" charset="-78"/>
            </a:endParaRPr>
          </a:p>
          <a:p>
            <a:pPr algn="just"/>
            <a:r>
              <a:rPr lang="fa-IR" sz="1200" dirty="0" smtClean="0">
                <a:cs typeface="B Nazanin" panose="00000400000000000000" pitchFamily="2" charset="-78"/>
              </a:rPr>
              <a:t>لازم </a:t>
            </a:r>
            <a:r>
              <a:rPr lang="fa-IR" sz="1200" dirty="0">
                <a:cs typeface="B Nazanin" panose="00000400000000000000" pitchFamily="2" charset="-78"/>
              </a:rPr>
              <a:t>است نويسنده، وابستگي سازماني خود را به موسسه­اي که در زمان ارسال دستنوشته در آن فعاليت دارد،  اعلام­کند حتي اگر در فاصله زماني انجام پژوهش يا ارسال دستنوشته،  وابستگي سازماني  پژوهشگر تغيير کرده­باشد. در صورتي­که نويسنده به مؤسسه محل انجام پژوهش تعهدي مبني بر استفاده از وابستگي زمان انجام پژوهش داشته باشد، لازم است هر دو وابستگي  نويسنده ذکر شود. </a:t>
            </a:r>
            <a:endParaRPr lang="fa-IR" sz="1200" dirty="0" smtClean="0">
              <a:cs typeface="B Nazanin" panose="00000400000000000000" pitchFamily="2" charset="-78"/>
            </a:endParaRPr>
          </a:p>
          <a:p>
            <a:pPr algn="just"/>
            <a:endParaRPr lang="en-US" sz="1200" dirty="0">
              <a:cs typeface="B Nazanin" panose="00000400000000000000" pitchFamily="2" charset="-78"/>
            </a:endParaRPr>
          </a:p>
          <a:p>
            <a:pPr algn="just"/>
            <a:r>
              <a:rPr lang="fa-IR" sz="1200" dirty="0" smtClean="0">
                <a:cs typeface="B Nazanin" panose="00000400000000000000" pitchFamily="2" charset="-78"/>
              </a:rPr>
              <a:t>لازم </a:t>
            </a:r>
            <a:r>
              <a:rPr lang="fa-IR" sz="1200" dirty="0">
                <a:cs typeface="B Nazanin" panose="00000400000000000000" pitchFamily="2" charset="-78"/>
              </a:rPr>
              <a:t>است اعضاي هيات علمي و پژوهشگران  دانشگاه­ها و مؤسسات آموزش عالي در هنگام ذکر وابستگي سازماني و آدرس خود در  مقالات، حتي المقدور از</a:t>
            </a:r>
            <a:r>
              <a:rPr lang="fa-IR" sz="1200" b="1" dirty="0">
                <a:solidFill>
                  <a:srgbClr val="0070C0"/>
                </a:solidFill>
                <a:cs typeface="B Nazanin" panose="00000400000000000000" pitchFamily="2" charset="-78"/>
              </a:rPr>
              <a:t> پست الکترونيک دانشگاهي و رسمي </a:t>
            </a:r>
            <a:r>
              <a:rPr lang="fa-IR" sz="1200" dirty="0">
                <a:cs typeface="B Nazanin" panose="00000400000000000000" pitchFamily="2" charset="-78"/>
              </a:rPr>
              <a:t>استفاده کنند.</a:t>
            </a:r>
            <a:endParaRPr lang="en-US" sz="1200" dirty="0">
              <a:cs typeface="B Nazanin" panose="00000400000000000000" pitchFamily="2" charset="-78"/>
            </a:endParaRPr>
          </a:p>
          <a:p>
            <a:pPr algn="just"/>
            <a:endParaRPr lang="en-US" sz="14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11</a:t>
            </a:fld>
            <a:endParaRPr lang="en-US"/>
          </a:p>
        </p:txBody>
      </p:sp>
    </p:spTree>
    <p:extLst>
      <p:ext uri="{BB962C8B-B14F-4D97-AF65-F5344CB8AC3E}">
        <p14:creationId xmlns:p14="http://schemas.microsoft.com/office/powerpoint/2010/main" val="124758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r" rtl="1"/>
            <a:r>
              <a:rPr lang="fa-IR" sz="2800" b="1" dirty="0" smtClean="0">
                <a:cs typeface="B Titr" panose="00000700000000000000" pitchFamily="2" charset="-78"/>
              </a:rPr>
              <a:t>مصاديق </a:t>
            </a:r>
            <a:r>
              <a:rPr lang="fa-IR" sz="2800" b="1" dirty="0">
                <a:cs typeface="B Titr" panose="00000700000000000000" pitchFamily="2" charset="-78"/>
              </a:rPr>
              <a:t>تخلف پژوهشی در گزارش و انتشار آثار علمی</a:t>
            </a:r>
            <a:endParaRPr lang="en-US" sz="2800" dirty="0">
              <a:cs typeface="B Titr" panose="00000700000000000000" pitchFamily="2" charset="-78"/>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pPr/>
              <a:t>12</a:t>
            </a:fld>
            <a:endParaRPr lang="en-US"/>
          </a:p>
        </p:txBody>
      </p:sp>
    </p:spTree>
    <p:extLst>
      <p:ext uri="{BB962C8B-B14F-4D97-AF65-F5344CB8AC3E}">
        <p14:creationId xmlns:p14="http://schemas.microsoft.com/office/powerpoint/2010/main" val="62813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مصاديق تخلف پژوهشی در گزارش و انتشار آثار علمی</a:t>
            </a:r>
            <a:endParaRPr lang="en-US" sz="1800" dirty="0"/>
          </a:p>
        </p:txBody>
      </p:sp>
      <p:sp>
        <p:nvSpPr>
          <p:cNvPr id="3" name="Content Placeholder 2"/>
          <p:cNvSpPr>
            <a:spLocks noGrp="1"/>
          </p:cNvSpPr>
          <p:nvPr>
            <p:ph idx="1"/>
          </p:nvPr>
        </p:nvSpPr>
        <p:spPr>
          <a:xfrm>
            <a:off x="794369" y="1085850"/>
            <a:ext cx="7543800" cy="4057650"/>
          </a:xfrm>
        </p:spPr>
        <p:txBody>
          <a:bodyPr anchor="t">
            <a:normAutofit/>
          </a:bodyPr>
          <a:lstStyle/>
          <a:p>
            <a:pPr algn="just"/>
            <a:r>
              <a:rPr lang="fa-IR" sz="1400" dirty="0" smtClean="0">
                <a:cs typeface="B Nazanin" panose="00000400000000000000" pitchFamily="2" charset="-78"/>
              </a:rPr>
              <a:t>هرگونه </a:t>
            </a:r>
            <a:r>
              <a:rPr lang="fa-IR" sz="1400" dirty="0">
                <a:cs typeface="B Nazanin" panose="00000400000000000000" pitchFamily="2" charset="-78"/>
              </a:rPr>
              <a:t>انحراف از اصول اخلاقي پذيرفته­شده در نگارش متن آثار علمي  و پژوهشي، از </a:t>
            </a:r>
            <a:r>
              <a:rPr lang="fa-IR" sz="1400" dirty="0" smtClean="0">
                <a:cs typeface="B Nazanin" panose="00000400000000000000" pitchFamily="2" charset="-78"/>
              </a:rPr>
              <a:t>جمله موارد زیر، </a:t>
            </a:r>
            <a:r>
              <a:rPr lang="fa-IR" sz="1400" b="1" dirty="0">
                <a:solidFill>
                  <a:schemeClr val="accent2"/>
                </a:solidFill>
                <a:cs typeface="B Nazanin" panose="00000400000000000000" pitchFamily="2" charset="-78"/>
              </a:rPr>
              <a:t>فریبکاری</a:t>
            </a:r>
            <a:r>
              <a:rPr lang="fa-IR" sz="1400" dirty="0">
                <a:solidFill>
                  <a:schemeClr val="accent2"/>
                </a:solidFill>
                <a:cs typeface="B Nazanin" panose="00000400000000000000" pitchFamily="2" charset="-78"/>
              </a:rPr>
              <a:t> </a:t>
            </a:r>
            <a:r>
              <a:rPr lang="fa-IR" sz="1400" dirty="0">
                <a:cs typeface="B Nazanin" panose="00000400000000000000" pitchFamily="2" charset="-78"/>
              </a:rPr>
              <a:t>محسوب </a:t>
            </a:r>
            <a:r>
              <a:rPr lang="fa-IR" sz="1400" dirty="0" smtClean="0">
                <a:cs typeface="B Nazanin" panose="00000400000000000000" pitchFamily="2" charset="-78"/>
              </a:rPr>
              <a:t>می­شود و </a:t>
            </a:r>
            <a:r>
              <a:rPr lang="fa-IR" sz="1400" dirty="0">
                <a:cs typeface="B Nazanin" panose="00000400000000000000" pitchFamily="2" charset="-78"/>
              </a:rPr>
              <a:t>مصداق تخلف پژوهشی </a:t>
            </a:r>
            <a:r>
              <a:rPr lang="fa-IR" sz="1400" dirty="0" smtClean="0">
                <a:cs typeface="B Nazanin" panose="00000400000000000000" pitchFamily="2" charset="-78"/>
              </a:rPr>
              <a:t>می­باشد:</a:t>
            </a:r>
          </a:p>
          <a:p>
            <a:pPr algn="just"/>
            <a:endParaRPr lang="fa-IR" sz="1200" dirty="0" smtClean="0">
              <a:cs typeface="B Nazanin" panose="00000400000000000000" pitchFamily="2" charset="-78"/>
            </a:endParaRPr>
          </a:p>
          <a:p>
            <a:pPr lvl="1" algn="just"/>
            <a:r>
              <a:rPr lang="fa-IR" sz="1100" dirty="0" smtClean="0">
                <a:cs typeface="B Nazanin" panose="00000400000000000000" pitchFamily="2" charset="-78"/>
              </a:rPr>
              <a:t> </a:t>
            </a:r>
            <a:r>
              <a:rPr lang="fa-IR" sz="1100" dirty="0">
                <a:cs typeface="B Nazanin" panose="00000400000000000000" pitchFamily="2" charset="-78"/>
              </a:rPr>
              <a:t>ساختن (جعل) داده‌ها شامل ارائه نتايجي كه مبتني بر يك پژوهش واقعي </a:t>
            </a:r>
            <a:r>
              <a:rPr lang="fa-IR" sz="1100" dirty="0" smtClean="0">
                <a:cs typeface="B Nazanin" panose="00000400000000000000" pitchFamily="2" charset="-78"/>
              </a:rPr>
              <a:t>نيستند</a:t>
            </a:r>
          </a:p>
          <a:p>
            <a:pPr lvl="1" algn="just"/>
            <a:r>
              <a:rPr lang="fa-IR" sz="1100" dirty="0" smtClean="0">
                <a:cs typeface="B Nazanin" panose="00000400000000000000" pitchFamily="2" charset="-78"/>
              </a:rPr>
              <a:t>دست‌كاري </a:t>
            </a:r>
            <a:r>
              <a:rPr lang="fa-IR" sz="1100" dirty="0">
                <a:cs typeface="B Nazanin" panose="00000400000000000000" pitchFamily="2" charset="-78"/>
              </a:rPr>
              <a:t>داده‌هاي حاصل از پژوهش  شامل اجتناب از ذكر برخي يافته­هاي پژوهش به ويژه در مورد عوارض نامطلوب دركارآزمايي‌هاي </a:t>
            </a:r>
            <a:r>
              <a:rPr lang="fa-IR" sz="1100" dirty="0" smtClean="0">
                <a:cs typeface="B Nazanin" panose="00000400000000000000" pitchFamily="2" charset="-78"/>
              </a:rPr>
              <a:t>باليني</a:t>
            </a:r>
          </a:p>
          <a:p>
            <a:pPr lvl="1" algn="just"/>
            <a:r>
              <a:rPr lang="fa-IR" sz="1100" dirty="0" smtClean="0">
                <a:cs typeface="B Nazanin" panose="00000400000000000000" pitchFamily="2" charset="-78"/>
              </a:rPr>
              <a:t>دستکاري </a:t>
            </a:r>
            <a:r>
              <a:rPr lang="fa-IR" sz="1100" dirty="0">
                <a:cs typeface="B Nazanin" panose="00000400000000000000" pitchFamily="2" charset="-78"/>
              </a:rPr>
              <a:t>در تصاوير </a:t>
            </a:r>
            <a:endParaRPr lang="fa-IR" sz="1100" dirty="0" smtClean="0">
              <a:cs typeface="B Nazanin" panose="00000400000000000000" pitchFamily="2" charset="-78"/>
            </a:endParaRPr>
          </a:p>
          <a:p>
            <a:pPr lvl="1" algn="just"/>
            <a:r>
              <a:rPr lang="fa-IR" sz="1100" dirty="0" smtClean="0">
                <a:cs typeface="B Nazanin" panose="00000400000000000000" pitchFamily="2" charset="-78"/>
              </a:rPr>
              <a:t>سرقت </a:t>
            </a:r>
            <a:r>
              <a:rPr lang="fa-IR" sz="1100" dirty="0">
                <a:cs typeface="B Nazanin" panose="00000400000000000000" pitchFamily="2" charset="-78"/>
              </a:rPr>
              <a:t>معنوي يا </a:t>
            </a:r>
            <a:r>
              <a:rPr lang="fa-IR" sz="1100" dirty="0" smtClean="0">
                <a:cs typeface="B Nazanin" panose="00000400000000000000" pitchFamily="2" charset="-78"/>
              </a:rPr>
              <a:t>ادبي</a:t>
            </a:r>
          </a:p>
          <a:p>
            <a:pPr marL="0" indent="0" algn="just" rtl="1">
              <a:buNone/>
            </a:pPr>
            <a:r>
              <a:rPr lang="fa-IR" sz="1400" dirty="0" smtClean="0">
                <a:cs typeface="B Nazanin" panose="00000400000000000000" pitchFamily="2" charset="-78"/>
              </a:rPr>
              <a:t> </a:t>
            </a:r>
            <a:endParaRPr lang="fa-IR" sz="1400" dirty="0">
              <a:cs typeface="B Nazanin" panose="00000400000000000000" pitchFamily="2" charset="-78"/>
            </a:endParaRPr>
          </a:p>
          <a:p>
            <a:pPr algn="just" rtl="1"/>
            <a:endParaRPr lang="en-US" sz="1400" dirty="0">
              <a:cs typeface="B Nazanin" panose="00000400000000000000" pitchFamily="2" charset="-78"/>
            </a:endParaRPr>
          </a:p>
        </p:txBody>
      </p:sp>
      <p:sp>
        <p:nvSpPr>
          <p:cNvPr id="5" name="TextBox 4"/>
          <p:cNvSpPr txBox="1"/>
          <p:nvPr/>
        </p:nvSpPr>
        <p:spPr>
          <a:xfrm>
            <a:off x="1076242" y="3598294"/>
            <a:ext cx="4426342" cy="738664"/>
          </a:xfrm>
          <a:prstGeom prst="rect">
            <a:avLst/>
          </a:prstGeom>
          <a:noFill/>
        </p:spPr>
        <p:txBody>
          <a:bodyPr wrap="square" rtlCol="0">
            <a:spAutoFit/>
          </a:bodyPr>
          <a:lstStyle/>
          <a:p>
            <a:pPr algn="r" rtl="1"/>
            <a:r>
              <a:rPr lang="fa-IR" b="1" dirty="0">
                <a:cs typeface="B Nazanin" panose="00000400000000000000" pitchFamily="2" charset="-78"/>
              </a:rPr>
              <a:t>سرقت معنوي </a:t>
            </a:r>
            <a:r>
              <a:rPr lang="fa-IR" dirty="0">
                <a:cs typeface="B Nazanin" panose="00000400000000000000" pitchFamily="2" charset="-78"/>
              </a:rPr>
              <a:t>عبارت است از استفاده از تمامي يا قسمتي از مطالب يا ايده­هاي منتشرشده يا منتشرنشده­ي فرد يا افراد ديگر بدون ذکر منبع به روش مناسب يا عدم کسب اجازه از مالک معنوي در موارد ضروري</a:t>
            </a:r>
            <a:r>
              <a:rPr lang="fa-IR" dirty="0" smtClean="0">
                <a:cs typeface="B Nazanin" panose="00000400000000000000" pitchFamily="2" charset="-78"/>
              </a:rPr>
              <a:t>.</a:t>
            </a:r>
            <a:endParaRPr lang="en-US" dirty="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836" y="2794413"/>
            <a:ext cx="3040587" cy="2227706"/>
          </a:xfrm>
          <a:prstGeom prst="rect">
            <a:avLst/>
          </a:prstGeom>
        </p:spPr>
      </p:pic>
      <p:sp>
        <p:nvSpPr>
          <p:cNvPr id="2" name="Slide Number Placeholder 1"/>
          <p:cNvSpPr>
            <a:spLocks noGrp="1"/>
          </p:cNvSpPr>
          <p:nvPr>
            <p:ph type="sldNum" sz="quarter" idx="12"/>
          </p:nvPr>
        </p:nvSpPr>
        <p:spPr/>
        <p:txBody>
          <a:bodyPr/>
          <a:lstStyle/>
          <a:p>
            <a:fld id="{0FF54DE5-C571-48E8-A5BC-B369434E2F44}" type="slidenum">
              <a:rPr lang="en-US" smtClean="0"/>
              <a:pPr/>
              <a:t>13</a:t>
            </a:fld>
            <a:endParaRPr lang="en-US"/>
          </a:p>
        </p:txBody>
      </p:sp>
    </p:spTree>
    <p:extLst>
      <p:ext uri="{BB962C8B-B14F-4D97-AF65-F5344CB8AC3E}">
        <p14:creationId xmlns:p14="http://schemas.microsoft.com/office/powerpoint/2010/main" val="1552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smtClean="0">
                <a:cs typeface="B Titr" panose="00000700000000000000" pitchFamily="2" charset="-78"/>
              </a:rPr>
              <a:t>شرایط استفاده </a:t>
            </a:r>
            <a:r>
              <a:rPr lang="fa-IR" sz="1800" b="1" dirty="0">
                <a:cs typeface="B Titr" panose="00000700000000000000" pitchFamily="2" charset="-78"/>
              </a:rPr>
              <a:t>از اصل يا ترجمه­ي متن منتشرشده­ي ديگران در دستنوشته</a:t>
            </a:r>
            <a:endParaRPr lang="en-US" sz="1800" dirty="0"/>
          </a:p>
        </p:txBody>
      </p:sp>
      <p:sp>
        <p:nvSpPr>
          <p:cNvPr id="3" name="Content Placeholder 2"/>
          <p:cNvSpPr>
            <a:spLocks noGrp="1"/>
          </p:cNvSpPr>
          <p:nvPr>
            <p:ph idx="1"/>
          </p:nvPr>
        </p:nvSpPr>
        <p:spPr>
          <a:xfrm>
            <a:off x="770387" y="1144670"/>
            <a:ext cx="7543800" cy="3406747"/>
          </a:xfrm>
        </p:spPr>
        <p:txBody>
          <a:bodyPr anchor="t">
            <a:normAutofit/>
          </a:bodyPr>
          <a:lstStyle/>
          <a:p>
            <a:pPr marL="0" indent="0" algn="ctr">
              <a:buNone/>
            </a:pPr>
            <a:endParaRPr lang="fa-IR" sz="1400" dirty="0" smtClean="0">
              <a:cs typeface="B Nazanin" panose="00000400000000000000" pitchFamily="2" charset="-78"/>
            </a:endParaRPr>
          </a:p>
          <a:p>
            <a:pPr marL="0" indent="0" algn="ctr">
              <a:buNone/>
            </a:pPr>
            <a:endParaRPr lang="fa-IR" sz="1400" dirty="0">
              <a:cs typeface="B Nazanin" panose="00000400000000000000" pitchFamily="2" charset="-78"/>
            </a:endParaRPr>
          </a:p>
          <a:p>
            <a:pPr marL="0" indent="0" algn="ctr">
              <a:buNone/>
            </a:pPr>
            <a:endParaRPr lang="fa-IR" sz="1400" dirty="0" smtClean="0">
              <a:cs typeface="B Nazanin" panose="00000400000000000000" pitchFamily="2" charset="-78"/>
            </a:endParaRPr>
          </a:p>
          <a:p>
            <a:pPr marL="0" indent="0" algn="ctr">
              <a:buNone/>
            </a:pPr>
            <a:endParaRPr lang="fa-IR" sz="1400" dirty="0">
              <a:cs typeface="B Nazanin" panose="00000400000000000000" pitchFamily="2" charset="-78"/>
            </a:endParaRPr>
          </a:p>
          <a:p>
            <a:pPr marL="0" indent="0" algn="ctr">
              <a:buNone/>
            </a:pPr>
            <a:endParaRPr lang="fa-IR" sz="1400" dirty="0" smtClean="0">
              <a:cs typeface="B Nazanin" panose="00000400000000000000" pitchFamily="2" charset="-78"/>
            </a:endParaRPr>
          </a:p>
          <a:p>
            <a:pPr marL="0" indent="0" algn="ctr">
              <a:buNone/>
            </a:pPr>
            <a:endParaRPr lang="fa-IR" sz="1400" dirty="0">
              <a:cs typeface="B Nazanin" panose="00000400000000000000" pitchFamily="2" charset="-78"/>
            </a:endParaRPr>
          </a:p>
          <a:p>
            <a:pPr marL="0" indent="0" algn="ctr">
              <a:buNone/>
            </a:pPr>
            <a:endParaRPr lang="fa-IR" sz="1400" dirty="0" smtClean="0">
              <a:cs typeface="B Nazanin" panose="00000400000000000000" pitchFamily="2" charset="-78"/>
            </a:endParaRPr>
          </a:p>
          <a:p>
            <a:pPr marL="0" indent="0" algn="ctr">
              <a:buNone/>
            </a:pPr>
            <a:endParaRPr lang="fa-IR" sz="1400" dirty="0">
              <a:cs typeface="B Nazanin" panose="00000400000000000000" pitchFamily="2" charset="-78"/>
            </a:endParaRPr>
          </a:p>
          <a:p>
            <a:pPr algn="just"/>
            <a:endParaRPr lang="en-US" sz="1400" dirty="0">
              <a:cs typeface="B Nazanin" panose="00000400000000000000" pitchFamily="2" charset="-78"/>
            </a:endParaRPr>
          </a:p>
        </p:txBody>
      </p:sp>
      <p:graphicFrame>
        <p:nvGraphicFramePr>
          <p:cNvPr id="7" name="Content Placeholder 3"/>
          <p:cNvGraphicFramePr>
            <a:graphicFrameLocks/>
          </p:cNvGraphicFramePr>
          <p:nvPr>
            <p:extLst>
              <p:ext uri="{D42A27DB-BD31-4B8C-83A1-F6EECF244321}">
                <p14:modId xmlns:p14="http://schemas.microsoft.com/office/powerpoint/2010/main" val="1587120551"/>
              </p:ext>
            </p:extLst>
          </p:nvPr>
        </p:nvGraphicFramePr>
        <p:xfrm>
          <a:off x="828675" y="1442910"/>
          <a:ext cx="7486650" cy="3242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FF54DE5-C571-48E8-A5BC-B369434E2F44}" type="slidenum">
              <a:rPr lang="en-US" smtClean="0"/>
              <a:pPr/>
              <a:t>14</a:t>
            </a:fld>
            <a:endParaRPr lang="en-US"/>
          </a:p>
        </p:txBody>
      </p:sp>
    </p:spTree>
    <p:extLst>
      <p:ext uri="{BB962C8B-B14F-4D97-AF65-F5344CB8AC3E}">
        <p14:creationId xmlns:p14="http://schemas.microsoft.com/office/powerpoint/2010/main" val="274657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9238"/>
            <a:ext cx="7485512" cy="318545"/>
          </a:xfrm>
          <a:prstGeom prst="rect">
            <a:avLst/>
          </a:prstGeom>
        </p:spPr>
        <p:txBody>
          <a:bodyPr wrap="square" anchor="ctr">
            <a:spAutoFit/>
          </a:bodyPr>
          <a:lstStyle/>
          <a:p>
            <a:pPr algn="ctr"/>
            <a:r>
              <a:rPr lang="fa-IR" sz="1800" b="1" dirty="0" smtClean="0">
                <a:cs typeface="B Titr" panose="00000700000000000000" pitchFamily="2" charset="-78"/>
              </a:rPr>
              <a:t>شرایط استفاده </a:t>
            </a:r>
            <a:r>
              <a:rPr lang="fa-IR" sz="1800" b="1" dirty="0">
                <a:cs typeface="B Titr" panose="00000700000000000000" pitchFamily="2" charset="-78"/>
              </a:rPr>
              <a:t>از اصل يا ترجمه­ي متن منتشرشده­ي ديگران در </a:t>
            </a:r>
            <a:r>
              <a:rPr lang="fa-IR" sz="1800" b="1" dirty="0" smtClean="0">
                <a:cs typeface="B Titr" panose="00000700000000000000" pitchFamily="2" charset="-78"/>
              </a:rPr>
              <a:t>دستنوشته (ادامه)</a:t>
            </a:r>
            <a:endParaRPr lang="en-US" sz="1800" dirty="0"/>
          </a:p>
        </p:txBody>
      </p:sp>
      <p:sp>
        <p:nvSpPr>
          <p:cNvPr id="3" name="Content Placeholder 2"/>
          <p:cNvSpPr>
            <a:spLocks noGrp="1"/>
          </p:cNvSpPr>
          <p:nvPr>
            <p:ph idx="1"/>
          </p:nvPr>
        </p:nvSpPr>
        <p:spPr>
          <a:xfrm>
            <a:off x="674926" y="2297127"/>
            <a:ext cx="7486650" cy="2509542"/>
          </a:xfrm>
        </p:spPr>
        <p:txBody>
          <a:bodyPr/>
          <a:lstStyle/>
          <a:p>
            <a:pPr marL="0" indent="0" algn="just">
              <a:buNone/>
            </a:pPr>
            <a:r>
              <a:rPr lang="fa-IR" sz="1200" dirty="0" smtClean="0">
                <a:cs typeface="B Nazanin" panose="00000400000000000000" pitchFamily="2" charset="-78"/>
              </a:rPr>
              <a:t>کلیه اصول </a:t>
            </a:r>
            <a:r>
              <a:rPr lang="fa-IR" sz="1200" dirty="0">
                <a:cs typeface="B Nazanin" panose="00000400000000000000" pitchFamily="2" charset="-78"/>
              </a:rPr>
              <a:t>در مورد مطالب منتشرشده­ي قبلي خود نويسنده(گان) دستنوشته نيز صادق است</a:t>
            </a:r>
            <a:r>
              <a:rPr lang="fa-IR" sz="1200" dirty="0" smtClean="0">
                <a:cs typeface="B Nazanin" panose="00000400000000000000" pitchFamily="2" charset="-78"/>
              </a:rPr>
              <a:t>.</a:t>
            </a:r>
          </a:p>
          <a:p>
            <a:pPr marL="0" indent="0" algn="just">
              <a:buNone/>
            </a:pPr>
            <a:endParaRPr lang="fa-IR" sz="1200" b="1" dirty="0" smtClean="0">
              <a:cs typeface="B Nazanin" panose="00000400000000000000" pitchFamily="2" charset="-78"/>
            </a:endParaRPr>
          </a:p>
          <a:p>
            <a:pPr marL="0" indent="0" algn="just">
              <a:buNone/>
            </a:pPr>
            <a:r>
              <a:rPr lang="fa-IR" sz="1200" b="1" dirty="0" smtClean="0">
                <a:cs typeface="B Nazanin" panose="00000400000000000000" pitchFamily="2" charset="-78"/>
              </a:rPr>
              <a:t>هرگونه </a:t>
            </a:r>
            <a:r>
              <a:rPr lang="fa-IR" sz="1200" b="1" i="1" dirty="0">
                <a:cs typeface="B Nazanin" panose="00000400000000000000" pitchFamily="2" charset="-78"/>
              </a:rPr>
              <a:t>ارجاع غير ضروري به خود و يا ديگران به قصد بالا بردن تعداد ارجاعات</a:t>
            </a:r>
            <a:r>
              <a:rPr lang="fa-IR" sz="1200" i="1" dirty="0">
                <a:cs typeface="B Nazanin" panose="00000400000000000000" pitchFamily="2" charset="-78"/>
              </a:rPr>
              <a:t> </a:t>
            </a:r>
            <a:r>
              <a:rPr lang="fa-IR" sz="1200" b="1" u="sng" dirty="0">
                <a:solidFill>
                  <a:schemeClr val="accent2"/>
                </a:solidFill>
                <a:cs typeface="B Nazanin" panose="00000400000000000000" pitchFamily="2" charset="-78"/>
              </a:rPr>
              <a:t>نادرست</a:t>
            </a:r>
            <a:r>
              <a:rPr lang="fa-IR" sz="1200" dirty="0">
                <a:solidFill>
                  <a:schemeClr val="accent6">
                    <a:lumMod val="60000"/>
                    <a:lumOff val="40000"/>
                  </a:schemeClr>
                </a:solidFill>
                <a:cs typeface="B Nazanin" panose="00000400000000000000" pitchFamily="2" charset="-78"/>
              </a:rPr>
              <a:t> </a:t>
            </a:r>
            <a:r>
              <a:rPr lang="fa-IR" sz="1200" dirty="0">
                <a:cs typeface="B Nazanin" panose="00000400000000000000" pitchFamily="2" charset="-78"/>
              </a:rPr>
              <a:t>مي­باشد</a:t>
            </a:r>
            <a:r>
              <a:rPr lang="fa-IR" sz="1200" dirty="0" smtClean="0">
                <a:cs typeface="B Nazanin" panose="00000400000000000000" pitchFamily="2" charset="-78"/>
              </a:rPr>
              <a:t>.</a:t>
            </a:r>
          </a:p>
          <a:p>
            <a:pPr marL="0" indent="0" algn="just">
              <a:buNone/>
            </a:pPr>
            <a:endParaRPr lang="en-US" sz="1200" dirty="0">
              <a:cs typeface="B Nazanin" panose="00000400000000000000" pitchFamily="2" charset="-78"/>
            </a:endParaRPr>
          </a:p>
          <a:p>
            <a:pPr marL="0" indent="0" algn="just">
              <a:buNone/>
            </a:pPr>
            <a:r>
              <a:rPr lang="fa-IR" sz="1200" dirty="0">
                <a:cs typeface="B Nazanin" panose="00000400000000000000" pitchFamily="2" charset="-78"/>
              </a:rPr>
              <a:t>براي تشخيص سرقت معنوي يا ادبي لازم است متن توسط کارشناس مرتبط بررسی شود، صِرف تكيه بر درصد كپي برداري كه توسط نرم افزارهاي مربوطه گزارش مي­شود بدون بررسي کارشناسي و درنظرگرفتن مندرجات اين راهنما صحيح نمي­باشد.</a:t>
            </a:r>
            <a:endParaRPr lang="en-US" sz="1200" dirty="0">
              <a:cs typeface="B Nazanin" panose="00000400000000000000" pitchFamily="2" charset="-78"/>
            </a:endParaRPr>
          </a:p>
          <a:p>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5301" y="378597"/>
            <a:ext cx="4243457" cy="2808579"/>
          </a:xfrm>
          <a:prstGeom prst="rect">
            <a:avLst/>
          </a:prstGeom>
        </p:spPr>
      </p:pic>
      <p:sp>
        <p:nvSpPr>
          <p:cNvPr id="2" name="Slide Number Placeholder 1"/>
          <p:cNvSpPr>
            <a:spLocks noGrp="1"/>
          </p:cNvSpPr>
          <p:nvPr>
            <p:ph type="sldNum" sz="quarter" idx="12"/>
          </p:nvPr>
        </p:nvSpPr>
        <p:spPr/>
        <p:txBody>
          <a:bodyPr/>
          <a:lstStyle/>
          <a:p>
            <a:fld id="{0FF54DE5-C571-48E8-A5BC-B369434E2F44}" type="slidenum">
              <a:rPr lang="en-US" smtClean="0"/>
              <a:pPr/>
              <a:t>15</a:t>
            </a:fld>
            <a:endParaRPr lang="en-US"/>
          </a:p>
        </p:txBody>
      </p:sp>
    </p:spTree>
    <p:extLst>
      <p:ext uri="{BB962C8B-B14F-4D97-AF65-F5344CB8AC3E}">
        <p14:creationId xmlns:p14="http://schemas.microsoft.com/office/powerpoint/2010/main" val="352312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smtClean="0">
                <a:cs typeface="B Titr" panose="00000700000000000000" pitchFamily="2" charset="-78"/>
              </a:rPr>
              <a:t>مصادیق تخلفات پژوهشی</a:t>
            </a:r>
            <a:endParaRPr lang="en-US" sz="1800" dirty="0"/>
          </a:p>
        </p:txBody>
      </p:sp>
      <p:sp>
        <p:nvSpPr>
          <p:cNvPr id="3" name="Content Placeholder 2"/>
          <p:cNvSpPr>
            <a:spLocks noGrp="1"/>
          </p:cNvSpPr>
          <p:nvPr>
            <p:ph idx="1"/>
          </p:nvPr>
        </p:nvSpPr>
        <p:spPr/>
        <p:txBody>
          <a:bodyPr/>
          <a:lstStyle/>
          <a:p>
            <a:pPr marL="0" indent="0" algn="just">
              <a:buNone/>
            </a:pPr>
            <a:r>
              <a:rPr lang="fa-IR" sz="1400" dirty="0" smtClean="0">
                <a:cs typeface="B Nazanin" panose="00000400000000000000" pitchFamily="2" charset="-78"/>
              </a:rPr>
              <a:t>دستكاري </a:t>
            </a:r>
            <a:r>
              <a:rPr lang="fa-IR" sz="1400" dirty="0">
                <a:cs typeface="B Nazanin" panose="00000400000000000000" pitchFamily="2" charset="-78"/>
              </a:rPr>
              <a:t>در تصاوير که به معناي هرنوع دستكاري در انواع عكس­هاي راديولوژي، پاتولوژي، آزمايشگاهي، تصاوير ميکروسکوپی و غيره است و منجربه فريب خوانندگان ازطريق نمايش تصاوير غير واقعي يا القا وجود يافته­هاي غير واقعي درتصاوير مي­شود، مصداق فريبکاري تلقي شده و </a:t>
            </a:r>
            <a:r>
              <a:rPr lang="fa-IR" sz="1400" b="1" dirty="0">
                <a:solidFill>
                  <a:schemeClr val="accent2"/>
                </a:solidFill>
                <a:cs typeface="B Nazanin" panose="00000400000000000000" pitchFamily="2" charset="-78"/>
              </a:rPr>
              <a:t>تخلف پژوهشي </a:t>
            </a:r>
            <a:r>
              <a:rPr lang="fa-IR" sz="1400" dirty="0">
                <a:cs typeface="B Nazanin" panose="00000400000000000000" pitchFamily="2" charset="-78"/>
              </a:rPr>
              <a:t>به حساب مي­آيد.</a:t>
            </a:r>
            <a:endParaRPr lang="en-US" sz="1400" dirty="0">
              <a:cs typeface="B Nazanin" panose="00000400000000000000" pitchFamily="2" charset="-78"/>
            </a:endParaRPr>
          </a:p>
          <a:p>
            <a:pPr marL="0" indent="0" algn="just">
              <a:buNone/>
            </a:pPr>
            <a:r>
              <a:rPr lang="fa-IR" sz="1400" dirty="0" smtClean="0">
                <a:cs typeface="B Nazanin" panose="00000400000000000000" pitchFamily="2" charset="-78"/>
              </a:rPr>
              <a:t>دستكاري </a:t>
            </a:r>
            <a:r>
              <a:rPr lang="fa-IR" sz="1400" dirty="0">
                <a:cs typeface="B Nazanin" panose="00000400000000000000" pitchFamily="2" charset="-78"/>
              </a:rPr>
              <a:t>در پشت زمينه عكس­ها، پاك كردن يا اضافه كردن يك ويژگي خاص و يا دستكاري غيرمعمول و بيش ازحد در رنگ­ها يا شفافيت عكس­ها، كه به قصد فريب خوانندگان صورت مي­گيرد از مصاديق اين </a:t>
            </a:r>
            <a:r>
              <a:rPr lang="fa-IR" sz="1400" b="1" i="1" dirty="0">
                <a:cs typeface="B Nazanin" panose="00000400000000000000" pitchFamily="2" charset="-78"/>
              </a:rPr>
              <a:t>عمل غيراخلاقي </a:t>
            </a:r>
            <a:r>
              <a:rPr lang="fa-IR" sz="1400" dirty="0">
                <a:cs typeface="B Nazanin" panose="00000400000000000000" pitchFamily="2" charset="-78"/>
              </a:rPr>
              <a:t>است. </a:t>
            </a:r>
            <a:endParaRPr lang="en-US" sz="1400" dirty="0">
              <a:cs typeface="B Nazanin" panose="00000400000000000000" pitchFamily="2" charset="-78"/>
            </a:endParaRP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00515">
            <a:off x="501705" y="2914650"/>
            <a:ext cx="4383073" cy="2093938"/>
          </a:xfrm>
          <a:prstGeom prst="rect">
            <a:avLst/>
          </a:prstGeom>
        </p:spPr>
      </p:pic>
      <p:sp>
        <p:nvSpPr>
          <p:cNvPr id="2" name="Slide Number Placeholder 1"/>
          <p:cNvSpPr>
            <a:spLocks noGrp="1"/>
          </p:cNvSpPr>
          <p:nvPr>
            <p:ph type="sldNum" sz="quarter" idx="12"/>
          </p:nvPr>
        </p:nvSpPr>
        <p:spPr/>
        <p:txBody>
          <a:bodyPr/>
          <a:lstStyle/>
          <a:p>
            <a:fld id="{0FF54DE5-C571-48E8-A5BC-B369434E2F44}" type="slidenum">
              <a:rPr lang="en-US" smtClean="0"/>
              <a:pPr/>
              <a:t>16</a:t>
            </a:fld>
            <a:endParaRPr lang="en-US"/>
          </a:p>
        </p:txBody>
      </p:sp>
    </p:spTree>
    <p:extLst>
      <p:ext uri="{BB962C8B-B14F-4D97-AF65-F5344CB8AC3E}">
        <p14:creationId xmlns:p14="http://schemas.microsoft.com/office/powerpoint/2010/main" val="99993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43872"/>
            <a:ext cx="6213335" cy="3908454"/>
          </a:xfrm>
        </p:spPr>
        <p:txBody>
          <a:bodyPr anchor="ctr">
            <a:normAutofit/>
          </a:bodyPr>
          <a:lstStyle/>
          <a:p>
            <a:pPr marL="0" indent="0" algn="just" rtl="1">
              <a:buNone/>
            </a:pPr>
            <a:endParaRPr lang="fa-IR" sz="1400" b="1" dirty="0">
              <a:cs typeface="B Nazanin" panose="00000400000000000000" pitchFamily="2" charset="-78"/>
            </a:endParaRPr>
          </a:p>
          <a:p>
            <a:pPr marL="0" indent="0" algn="just" rtl="1">
              <a:buNone/>
            </a:pPr>
            <a:r>
              <a:rPr lang="fa-IR" sz="1300" dirty="0" smtClean="0">
                <a:cs typeface="B Nazanin" panose="00000400000000000000" pitchFamily="2" charset="-78"/>
              </a:rPr>
              <a:t>محققين </a:t>
            </a:r>
            <a:r>
              <a:rPr lang="fa-IR" sz="1300" dirty="0">
                <a:cs typeface="B Nazanin" panose="00000400000000000000" pitchFamily="2" charset="-78"/>
              </a:rPr>
              <a:t>موظفند درصورت اطمينان از وقوع هرگونه فريبکاري در مراحل مختلف طراحی، اجرا و انتشار نتایج پژوهش، موارد را با رعايت حداکثر </a:t>
            </a:r>
            <a:r>
              <a:rPr lang="fa-IR" sz="1300" b="1" dirty="0">
                <a:solidFill>
                  <a:schemeClr val="accent2"/>
                </a:solidFill>
                <a:cs typeface="B Nazanin" panose="00000400000000000000" pitchFamily="2" charset="-78"/>
              </a:rPr>
              <a:t>محرمانگي</a:t>
            </a:r>
            <a:r>
              <a:rPr lang="fa-IR" sz="1300" dirty="0">
                <a:solidFill>
                  <a:schemeClr val="accent2"/>
                </a:solidFill>
                <a:cs typeface="B Nazanin" panose="00000400000000000000" pitchFamily="2" charset="-78"/>
              </a:rPr>
              <a:t> </a:t>
            </a:r>
            <a:r>
              <a:rPr lang="fa-IR" sz="1300" dirty="0">
                <a:cs typeface="B Nazanin" panose="00000400000000000000" pitchFamily="2" charset="-78"/>
              </a:rPr>
              <a:t>حسب مورد به کميته اخلاق در پژوهش دانشگاه يا موسسه­ي حامي پژوهش، رئيس يا مسوول محل کار يا تحصيل خود و يا پژوهشگران/  نويسنده(گان) مورد نظر، اطلاع </a:t>
            </a:r>
            <a:r>
              <a:rPr lang="fa-IR" sz="1300" dirty="0" smtClean="0">
                <a:cs typeface="B Nazanin" panose="00000400000000000000" pitchFamily="2" charset="-78"/>
              </a:rPr>
              <a:t>دهند.</a:t>
            </a:r>
          </a:p>
          <a:p>
            <a:pPr marL="0" indent="0" algn="just" rtl="1">
              <a:buNone/>
            </a:pPr>
            <a:endParaRPr lang="fa-IR" sz="1300" dirty="0" smtClean="0">
              <a:cs typeface="B Nazanin" panose="00000400000000000000" pitchFamily="2" charset="-78"/>
            </a:endParaRPr>
          </a:p>
          <a:p>
            <a:pPr marL="0" indent="0" algn="just" rtl="1">
              <a:buNone/>
            </a:pPr>
            <a:r>
              <a:rPr lang="fa-IR" sz="1300" dirty="0" smtClean="0">
                <a:cs typeface="B Nazanin" panose="00000400000000000000" pitchFamily="2" charset="-78"/>
              </a:rPr>
              <a:t>تاپيش </a:t>
            </a:r>
            <a:r>
              <a:rPr lang="fa-IR" sz="1300" dirty="0">
                <a:cs typeface="B Nazanin" panose="00000400000000000000" pitchFamily="2" charset="-78"/>
              </a:rPr>
              <a:t>از محرز شدن وقوع فريبكاري توسط کميته اخلاق در پژوهش دانشگاهي معتبر که صلاحيت رسيدگي به تخلفات پژوهشي را دارد، موضوع باید به صورت کاملا </a:t>
            </a:r>
            <a:r>
              <a:rPr lang="fa-IR" sz="1300" b="1" dirty="0">
                <a:cs typeface="B Nazanin" panose="00000400000000000000" pitchFamily="2" charset="-78"/>
              </a:rPr>
              <a:t>محرمانه</a:t>
            </a:r>
            <a:r>
              <a:rPr lang="fa-IR" sz="1300" dirty="0">
                <a:cs typeface="B Nazanin" panose="00000400000000000000" pitchFamily="2" charset="-78"/>
              </a:rPr>
              <a:t> پیگیری شود، به طوریکه اشخاص غيرمرتبط از مطرح شدن احتمال آن يا بررسي‌هاي درحال انجام مطلع نشوند.</a:t>
            </a:r>
            <a:endParaRPr lang="en-US" sz="1300" dirty="0">
              <a:cs typeface="B Nazanin" panose="00000400000000000000" pitchFamily="2" charset="-78"/>
            </a:endParaRPr>
          </a:p>
          <a:p>
            <a:pPr marL="0" indent="0" algn="just" rtl="1">
              <a:buNone/>
            </a:pPr>
            <a:endParaRPr lang="fa-IR" sz="1400" dirty="0" smtClean="0">
              <a:cs typeface="B Nazanin" panose="00000400000000000000" pitchFamily="2" charset="-78"/>
            </a:endParaRPr>
          </a:p>
          <a:p>
            <a:pPr marL="0" indent="0" algn="just" rtl="1">
              <a:buNone/>
            </a:pPr>
            <a:endParaRPr lang="fa-IR" sz="1400" dirty="0">
              <a:cs typeface="B Nazanin" panose="00000400000000000000" pitchFamily="2" charset="-78"/>
            </a:endParaRPr>
          </a:p>
          <a:p>
            <a:pPr marL="0" indent="0" algn="just" rtl="1">
              <a:buNone/>
            </a:pPr>
            <a:endParaRPr lang="en-US" sz="1400" dirty="0">
              <a:cs typeface="B Nazanin" panose="00000400000000000000" pitchFamily="2" charset="-78"/>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0999" y="1658361"/>
            <a:ext cx="3289861" cy="1850547"/>
          </a:xfrm>
          <a:prstGeom prst="rect">
            <a:avLst/>
          </a:prstGeom>
        </p:spPr>
      </p:pic>
      <p:sp>
        <p:nvSpPr>
          <p:cNvPr id="4" name="Slide Number Placeholder 3"/>
          <p:cNvSpPr>
            <a:spLocks noGrp="1"/>
          </p:cNvSpPr>
          <p:nvPr>
            <p:ph type="sldNum" sz="quarter" idx="12"/>
          </p:nvPr>
        </p:nvSpPr>
        <p:spPr/>
        <p:txBody>
          <a:bodyPr/>
          <a:lstStyle/>
          <a:p>
            <a:fld id="{0FF54DE5-C571-48E8-A5BC-B369434E2F44}" type="slidenum">
              <a:rPr lang="en-US" smtClean="0"/>
              <a:pPr/>
              <a:t>17</a:t>
            </a:fld>
            <a:endParaRPr lang="en-US"/>
          </a:p>
        </p:txBody>
      </p:sp>
    </p:spTree>
    <p:extLst>
      <p:ext uri="{BB962C8B-B14F-4D97-AF65-F5344CB8AC3E}">
        <p14:creationId xmlns:p14="http://schemas.microsoft.com/office/powerpoint/2010/main" val="23423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ارسال و انتشار همپوشان دستنوشته ها در يک مجله يا مجلات مختلف</a:t>
            </a:r>
          </a:p>
        </p:txBody>
      </p:sp>
      <p:sp>
        <p:nvSpPr>
          <p:cNvPr id="3" name="Content Placeholder 2"/>
          <p:cNvSpPr>
            <a:spLocks noGrp="1"/>
          </p:cNvSpPr>
          <p:nvPr>
            <p:ph idx="1"/>
          </p:nvPr>
        </p:nvSpPr>
        <p:spPr>
          <a:xfrm>
            <a:off x="669616" y="1085850"/>
            <a:ext cx="7696200" cy="4057650"/>
          </a:xfrm>
        </p:spPr>
        <p:txBody>
          <a:bodyPr anchor="t">
            <a:normAutofit/>
          </a:bodyPr>
          <a:lstStyle/>
          <a:p>
            <a:pPr algn="just"/>
            <a:r>
              <a:rPr lang="fa-IR" sz="1300" dirty="0" smtClean="0">
                <a:cs typeface="B Nazanin" panose="00000400000000000000" pitchFamily="2" charset="-78"/>
              </a:rPr>
              <a:t>ارسال </a:t>
            </a:r>
            <a:r>
              <a:rPr lang="fa-IR" sz="1300" dirty="0">
                <a:cs typeface="B Nazanin" panose="00000400000000000000" pitchFamily="2" charset="-78"/>
              </a:rPr>
              <a:t>دستنوشته‌اي که حاوي حجم قابل توجهي از اطلاعات يک مقاله‌ي منتشر شده يا در حال بررسي باشد، براي بررسي جهت انتشار به عنوان مقاله‌ي پژوهشي جديد </a:t>
            </a:r>
            <a:r>
              <a:rPr lang="fa-IR" sz="1300" b="1" dirty="0">
                <a:cs typeface="B Nazanin" panose="00000400000000000000" pitchFamily="2" charset="-78"/>
              </a:rPr>
              <a:t>نادرست</a:t>
            </a:r>
            <a:r>
              <a:rPr lang="fa-IR" sz="1300" dirty="0">
                <a:cs typeface="B Nazanin" panose="00000400000000000000" pitchFamily="2" charset="-78"/>
              </a:rPr>
              <a:t> است، حتي اگر به مقاله‌ي قبلي ارجاع داده باشد و يا مقاله‌ي قبلي به نويسنده(گان) همين دستنوشته تعلق داشته باشد. </a:t>
            </a:r>
            <a:endParaRPr lang="fa-IR" sz="1300" dirty="0" smtClean="0">
              <a:cs typeface="B Nazanin" panose="00000400000000000000" pitchFamily="2" charset="-78"/>
            </a:endParaRPr>
          </a:p>
          <a:p>
            <a:pPr algn="just"/>
            <a:r>
              <a:rPr lang="fa-IR" sz="1300" dirty="0" smtClean="0">
                <a:cs typeface="B Nazanin" panose="00000400000000000000" pitchFamily="2" charset="-78"/>
              </a:rPr>
              <a:t>تغييرات </a:t>
            </a:r>
            <a:r>
              <a:rPr lang="fa-IR" sz="1300" dirty="0">
                <a:cs typeface="B Nazanin" panose="00000400000000000000" pitchFamily="2" charset="-78"/>
              </a:rPr>
              <a:t>مختصر در ترتيب نام نويسندگان يا در عنوان مقاله يا در خلاصه مقاله نيز مجوز چاپ مجدد مقاله نمي­باشد</a:t>
            </a:r>
            <a:r>
              <a:rPr lang="fa-IR" sz="1300" dirty="0" smtClean="0">
                <a:cs typeface="B Nazanin" panose="00000400000000000000" pitchFamily="2" charset="-78"/>
              </a:rPr>
              <a:t>.</a:t>
            </a:r>
          </a:p>
          <a:p>
            <a:pPr algn="just"/>
            <a:r>
              <a:rPr lang="fa-IR" sz="1300" dirty="0">
                <a:cs typeface="B Nazanin" panose="00000400000000000000" pitchFamily="2" charset="-78"/>
              </a:rPr>
              <a:t>اگرنويسنده(گان) تصميم بگيرند به هر دليلي، دستنوشته­ای را که در دست بررسي براي انتشار دريک نشريه‌ است، براي نشريه­ي ديگري ارسال نمايند، بايد ابتدا انصراف خود را از انتشار آن به صورت کتبي به نشريه­ي اول اعلام نمايند. اين کار حداکثر تا پيش از اعلام پذيرش دستنوشته براي انتشار درنشريه‌ي اول، امکان‌پذير است</a:t>
            </a:r>
            <a:r>
              <a:rPr lang="fa-IR" sz="1300" dirty="0" smtClean="0">
                <a:cs typeface="B Nazanin" panose="00000400000000000000" pitchFamily="2" charset="-78"/>
              </a:rPr>
              <a:t>.</a:t>
            </a:r>
            <a:endParaRPr lang="en-US" sz="1300" dirty="0">
              <a:cs typeface="B Nazanin" panose="00000400000000000000" pitchFamily="2" charset="-78"/>
            </a:endParaRPr>
          </a:p>
          <a:p>
            <a:pPr algn="just"/>
            <a:r>
              <a:rPr lang="fa-IR" sz="1300" dirty="0" smtClean="0">
                <a:cs typeface="B Nazanin" panose="00000400000000000000" pitchFamily="2" charset="-78"/>
              </a:rPr>
              <a:t>اگر يک نشريه‌ي چاپي يا الکترونيک در حال بررسي يک دستنوشته  براي انتشار آن باشد، ارسال همان دستنوشته به نشريه‌ي ديگر نادرست است. </a:t>
            </a:r>
            <a:endParaRPr lang="en-US" sz="1300" dirty="0">
              <a:cs typeface="B Nazanin" panose="00000400000000000000" pitchFamily="2" charset="-78"/>
            </a:endParaRPr>
          </a:p>
          <a:p>
            <a:pPr algn="just"/>
            <a:r>
              <a:rPr lang="fa-IR" sz="1300" dirty="0" smtClean="0">
                <a:cs typeface="B Nazanin" panose="00000400000000000000" pitchFamily="2" charset="-78"/>
              </a:rPr>
              <a:t>در مواردي كه انتشار به‌صورت هم‌زمان چاپي و الكترونيك صورت مي‌گيرد، هر دو نسخه چاپي و الكترونيك‌ براي نوشتن منابع، بايد يك آدرس واحد داشته باشند.</a:t>
            </a:r>
            <a:endParaRPr lang="en-US" sz="1300" dirty="0" smtClean="0">
              <a:cs typeface="B Nazanin" panose="00000400000000000000" pitchFamily="2" charset="-78"/>
            </a:endParaRPr>
          </a:p>
          <a:p>
            <a:pPr marL="0" indent="0" algn="just">
              <a:buNone/>
            </a:pPr>
            <a:endParaRPr lang="en-US" sz="14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18</a:t>
            </a:fld>
            <a:endParaRPr lang="en-US"/>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7705" y="3560495"/>
            <a:ext cx="4851032" cy="1639649"/>
          </a:xfrm>
          <a:prstGeom prst="rect">
            <a:avLst/>
          </a:prstGeom>
        </p:spPr>
      </p:pic>
    </p:spTree>
    <p:extLst>
      <p:ext uri="{BB962C8B-B14F-4D97-AF65-F5344CB8AC3E}">
        <p14:creationId xmlns:p14="http://schemas.microsoft.com/office/powerpoint/2010/main" val="357572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ارسال و انتشار همپوشان دستنوشته ها در يک مجله يا مجلات </a:t>
            </a:r>
            <a:r>
              <a:rPr lang="fa-IR" sz="1800" b="1" dirty="0" smtClean="0">
                <a:cs typeface="B Titr" panose="00000700000000000000" pitchFamily="2" charset="-78"/>
              </a:rPr>
              <a:t>مختلف (ادامه)</a:t>
            </a:r>
            <a:endParaRPr lang="fa-IR" sz="1800" b="1" dirty="0">
              <a:cs typeface="B Titr" panose="00000700000000000000" pitchFamily="2" charset="-78"/>
            </a:endParaRPr>
          </a:p>
        </p:txBody>
      </p:sp>
      <p:sp>
        <p:nvSpPr>
          <p:cNvPr id="3" name="Content Placeholder 2"/>
          <p:cNvSpPr>
            <a:spLocks noGrp="1"/>
          </p:cNvSpPr>
          <p:nvPr>
            <p:ph idx="1"/>
          </p:nvPr>
        </p:nvSpPr>
        <p:spPr>
          <a:xfrm>
            <a:off x="828675" y="1200150"/>
            <a:ext cx="7486650" cy="3768360"/>
          </a:xfrm>
        </p:spPr>
        <p:txBody>
          <a:bodyPr>
            <a:normAutofit/>
          </a:bodyPr>
          <a:lstStyle/>
          <a:p>
            <a:pPr algn="just"/>
            <a:r>
              <a:rPr lang="fa-IR" sz="1300" dirty="0">
                <a:cs typeface="B Nazanin" panose="00000400000000000000" pitchFamily="2" charset="-78"/>
              </a:rPr>
              <a:t>اگر سردبيران چند نشريه تصميم بگيرند که به‌طور مشترک مقاله­اي را منتشر کنند، در صورتي‌که اين اقدام در راستاي تأمين سلامت جامعه باشد و نيز مراتب به‌طور شفاف به خوانندگان آن نشريات اطلاع‌رساني شود، مشروط به تعيين تکليف کليه‌ي حقوق مادي و معنوي مرتبط، اين­کار بلامانع است</a:t>
            </a:r>
            <a:r>
              <a:rPr lang="fa-IR" sz="1300" dirty="0" smtClean="0">
                <a:cs typeface="B Nazanin" panose="00000400000000000000" pitchFamily="2" charset="-78"/>
              </a:rPr>
              <a:t>.</a:t>
            </a:r>
          </a:p>
          <a:p>
            <a:pPr marL="0" indent="0" algn="just">
              <a:buNone/>
            </a:pPr>
            <a:endParaRPr lang="en-US" sz="1300" dirty="0" smtClean="0">
              <a:cs typeface="B Nazanin" panose="00000400000000000000" pitchFamily="2" charset="-78"/>
            </a:endParaRPr>
          </a:p>
          <a:p>
            <a:pPr algn="just"/>
            <a:r>
              <a:rPr lang="fa-IR" sz="1300" dirty="0" smtClean="0">
                <a:cs typeface="B Nazanin" panose="00000400000000000000" pitchFamily="2" charset="-78"/>
              </a:rPr>
              <a:t>چاپ </a:t>
            </a:r>
            <a:r>
              <a:rPr lang="fa-IR" sz="1300" dirty="0">
                <a:cs typeface="B Nazanin" panose="00000400000000000000" pitchFamily="2" charset="-78"/>
              </a:rPr>
              <a:t>يك مقاله به دو يا چند زبان مختلف در صورتي مجاز است كه سردبيران همه مجلات ذی نفع از روند مربوطه آگاهي و رضايت داشته باشند و به­علاوه در مقاله دوم و بعد از آن به خوانندگان اعلام شود كه مقاله قبلا يك يا چند بار به زبان (زبان های) ديگري منتشر شده است (به همراه آدرس مقاله يا مقالات قبلی، سال چاپ و شماره صفحات مربوطه). </a:t>
            </a:r>
            <a:endParaRPr lang="fa-IR" sz="1300" dirty="0" smtClean="0">
              <a:cs typeface="B Nazanin" panose="00000400000000000000" pitchFamily="2" charset="-78"/>
            </a:endParaRPr>
          </a:p>
          <a:p>
            <a:pPr algn="just"/>
            <a:endParaRPr lang="en-US" sz="1300" dirty="0">
              <a:cs typeface="B Nazanin" panose="00000400000000000000" pitchFamily="2" charset="-78"/>
            </a:endParaRPr>
          </a:p>
          <a:p>
            <a:pPr algn="just"/>
            <a:r>
              <a:rPr lang="fa-IR" sz="1300" dirty="0">
                <a:cs typeface="B Nazanin" panose="00000400000000000000" pitchFamily="2" charset="-78"/>
              </a:rPr>
              <a:t>در صورتي­كه خلاصه مقاله قبلا در كنگره­ها يا سمينارها به­صورت شفاهي يا پوستر ارائه شده باشد، متن كامل مقاله را مي­توان بعدا به چاپ رساند. در مواردي که کنگره مذکور خلاصه مقاله را در يک مجله علمي منتشر کرده باشد لازم است که  به مسوولين مجله اطلاع رساني كافي درمورد چاپ خلاصه مقاله شده باشد و اطلاعات مذکور به صورت شفاف در كنار مقاله اصلي به خوانندگان نيز منتقل شود</a:t>
            </a:r>
            <a:r>
              <a:rPr lang="fa-IR" sz="1300" dirty="0" smtClean="0">
                <a:cs typeface="B Nazanin" panose="00000400000000000000" pitchFamily="2" charset="-78"/>
              </a:rPr>
              <a:t>.</a:t>
            </a:r>
          </a:p>
          <a:p>
            <a:pPr algn="just"/>
            <a:endParaRPr lang="en-US" sz="1300" dirty="0">
              <a:cs typeface="B Nazanin" panose="00000400000000000000" pitchFamily="2" charset="-78"/>
            </a:endParaRPr>
          </a:p>
          <a:p>
            <a:pPr algn="just"/>
            <a:r>
              <a:rPr lang="fa-IR" sz="1300" dirty="0">
                <a:cs typeface="B Nazanin" panose="00000400000000000000" pitchFamily="2" charset="-78"/>
              </a:rPr>
              <a:t>خلاصه مقاله‌اي كه به همايش ارسال مي‌شود، اگر قبلاً به‌صورت خلاصه يا مقاله‌ي كامل منتشر شده باشد، بايد مراتب به اطلاع دبير كنگره رسانده شود.</a:t>
            </a:r>
            <a:endParaRPr lang="en-US" sz="1300" dirty="0">
              <a:cs typeface="B Nazanin" panose="00000400000000000000" pitchFamily="2" charset="-78"/>
            </a:endParaRPr>
          </a:p>
          <a:p>
            <a:endParaRPr lang="en-US" dirty="0"/>
          </a:p>
        </p:txBody>
      </p:sp>
      <p:sp>
        <p:nvSpPr>
          <p:cNvPr id="2" name="Slide Number Placeholder 1"/>
          <p:cNvSpPr>
            <a:spLocks noGrp="1"/>
          </p:cNvSpPr>
          <p:nvPr>
            <p:ph type="sldNum" sz="quarter" idx="12"/>
          </p:nvPr>
        </p:nvSpPr>
        <p:spPr/>
        <p:txBody>
          <a:bodyPr/>
          <a:lstStyle/>
          <a:p>
            <a:fld id="{0FF54DE5-C571-48E8-A5BC-B369434E2F44}" type="slidenum">
              <a:rPr lang="en-US" smtClean="0"/>
              <a:pPr/>
              <a:t>19</a:t>
            </a:fld>
            <a:endParaRPr lang="en-US"/>
          </a:p>
        </p:txBody>
      </p:sp>
    </p:spTree>
    <p:extLst>
      <p:ext uri="{BB962C8B-B14F-4D97-AF65-F5344CB8AC3E}">
        <p14:creationId xmlns:p14="http://schemas.microsoft.com/office/powerpoint/2010/main" val="405587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dirty="0">
                <a:cs typeface="B Titr" panose="00000700000000000000" pitchFamily="2" charset="-78"/>
              </a:rPr>
              <a:t>شرايط نويسندگي مقالات و آثار علمی </a:t>
            </a:r>
            <a:endParaRPr lang="en-US" dirty="0">
              <a:cs typeface="B Titr" pitchFamily="2" charset="-78"/>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pPr/>
              <a:t>2</a:t>
            </a:fld>
            <a:endParaRPr lang="en-US"/>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smtClean="0">
                <a:cs typeface="B Titr" panose="00000700000000000000" pitchFamily="2" charset="-78"/>
              </a:rPr>
              <a:t>تعارض منافع</a:t>
            </a:r>
            <a:endParaRPr lang="fa-IR" sz="1800" b="1" dirty="0">
              <a:cs typeface="B Titr" panose="00000700000000000000" pitchFamily="2" charset="-78"/>
            </a:endParaRPr>
          </a:p>
        </p:txBody>
      </p:sp>
      <p:sp>
        <p:nvSpPr>
          <p:cNvPr id="3" name="Content Placeholder 2"/>
          <p:cNvSpPr>
            <a:spLocks noGrp="1"/>
          </p:cNvSpPr>
          <p:nvPr>
            <p:ph idx="1"/>
          </p:nvPr>
        </p:nvSpPr>
        <p:spPr>
          <a:xfrm>
            <a:off x="859104" y="1085850"/>
            <a:ext cx="7543800" cy="4057650"/>
          </a:xfrm>
        </p:spPr>
        <p:txBody>
          <a:bodyPr anchor="t">
            <a:normAutofit/>
          </a:bodyPr>
          <a:lstStyle/>
          <a:p>
            <a:pPr marL="0" indent="0" algn="just" rtl="1">
              <a:buNone/>
            </a:pPr>
            <a:r>
              <a:rPr lang="fa-IR" sz="1300" dirty="0" smtClean="0">
                <a:cs typeface="B Nazanin" panose="00000400000000000000" pitchFamily="2" charset="-78"/>
              </a:rPr>
              <a:t>تعارض </a:t>
            </a:r>
            <a:r>
              <a:rPr lang="fa-IR" sz="1300" dirty="0">
                <a:cs typeface="B Nazanin" panose="00000400000000000000" pitchFamily="2" charset="-78"/>
              </a:rPr>
              <a:t>منافع عبارت است از وجود هرگونه منفعت مالي و غيرمالي كه احتمال دارد نويسنده (گان) را در اظهار صادقانه‌ي نظر خود تحت تأثير قرار دهد. اگر چه وجود تعارض منافع به خودي خود ايرادي اخلاقي براي يک مقاله محسوب نمي‌شود، اما نويسنده(گان) يك مقاله بايد هرگونه تعارض منافع خود را كه از نگاه مخاطبين پوشيده‌است به­جز موارد بديهي، درمتن يا انتهاي متن مقاله به‌طور شفاف اعلام کنند. از جمله این موارد معرفي شفاف منابع تأمين هزينه‌هاي پژوهش و نگارش مقاله توسط نويسنده(گان) می­باشد</a:t>
            </a:r>
            <a:r>
              <a:rPr lang="fa-IR" sz="1300" dirty="0" smtClean="0">
                <a:cs typeface="B Nazanin" panose="00000400000000000000" pitchFamily="2" charset="-78"/>
              </a:rPr>
              <a:t>.</a:t>
            </a:r>
          </a:p>
          <a:p>
            <a:pPr marL="0" indent="0" algn="just" rtl="1">
              <a:buNone/>
            </a:pPr>
            <a:endParaRPr lang="fa-IR" sz="1300" dirty="0" smtClean="0">
              <a:cs typeface="B Nazanin" panose="00000400000000000000" pitchFamily="2" charset="-78"/>
            </a:endParaRPr>
          </a:p>
          <a:p>
            <a:pPr marL="0" indent="0" algn="just">
              <a:buNone/>
            </a:pPr>
            <a:r>
              <a:rPr lang="fa-IR" sz="1300" dirty="0" smtClean="0">
                <a:cs typeface="B Nazanin" panose="00000400000000000000" pitchFamily="2" charset="-78"/>
              </a:rPr>
              <a:t>قرارداد </a:t>
            </a:r>
            <a:r>
              <a:rPr lang="fa-IR" sz="1300" dirty="0">
                <a:cs typeface="B Nazanin" panose="00000400000000000000" pitchFamily="2" charset="-78"/>
              </a:rPr>
              <a:t>بين پژوهشگران و حاميان مالي پژوهش نبايد در بردارنده هر گونه شرطي مبني بر منع اعلام تعارض منافع در مقاله  و يا تعهدی برای حذف يا عدم انتشار يافته</a:t>
            </a:r>
            <a:r>
              <a:rPr lang="en-US" sz="1300" dirty="0">
                <a:cs typeface="B Nazanin" panose="00000400000000000000" pitchFamily="2" charset="-78"/>
              </a:rPr>
              <a:t>‌</a:t>
            </a:r>
            <a:r>
              <a:rPr lang="fa-IR" sz="1300" dirty="0">
                <a:cs typeface="B Nazanin" panose="00000400000000000000" pitchFamily="2" charset="-78"/>
              </a:rPr>
              <a:t>هايي که از نظر حمايت کننده</a:t>
            </a:r>
            <a:r>
              <a:rPr lang="en-US" sz="1300" dirty="0">
                <a:cs typeface="B Nazanin" panose="00000400000000000000" pitchFamily="2" charset="-78"/>
              </a:rPr>
              <a:t>‌</a:t>
            </a:r>
            <a:r>
              <a:rPr lang="fa-IR" sz="1300" dirty="0">
                <a:cs typeface="B Nazanin" panose="00000400000000000000" pitchFamily="2" charset="-78"/>
              </a:rPr>
              <a:t>ي پژوهش مطلوب نيستند، باشد. پژوهشگران موظفند از پذيرفتن چنين شروطي در زمان عقد قرارداد اجتناب کنند. </a:t>
            </a:r>
            <a:endParaRPr lang="fa-IR" sz="1300" dirty="0" smtClean="0">
              <a:cs typeface="B Nazanin" panose="00000400000000000000" pitchFamily="2" charset="-78"/>
            </a:endParaRPr>
          </a:p>
          <a:p>
            <a:pPr marL="0" indent="0" algn="just">
              <a:buNone/>
            </a:pPr>
            <a:endParaRPr lang="en-US" sz="1300" dirty="0">
              <a:cs typeface="B Nazanin" panose="00000400000000000000" pitchFamily="2" charset="-78"/>
            </a:endParaRPr>
          </a:p>
          <a:p>
            <a:pPr marL="0" indent="0" algn="just">
              <a:buNone/>
            </a:pPr>
            <a:r>
              <a:rPr lang="fa-IR" sz="1300" dirty="0">
                <a:cs typeface="B Nazanin" panose="00000400000000000000" pitchFamily="2" charset="-78"/>
              </a:rPr>
              <a:t>دلايلي نظير حساسيت موضوع مورد مطالعه يا ايجاد تبعات منفي اجتماعي و... نمي­تواند مستند محدود کردن پژوهشگران در انتشار نتايج حاصل از پژوهش باشد، مگر اينکه کميته اخلاق در پژوهش دانشگاهي مربوطه در زمان تصويب طرحنامه پژوهش، انتشار نتايج پس از انجام پژوهش را مشروط به اخذ مجوز مجدد از کميته کرده و اين شرط در زمان تصويب پژوهش توسط کميته اخلاق دانشگاهي به صورت مکتوب به اطلاع پژوهشگر رسيده باشد. تصميم کميته اخلاق دانشگاهي براي ايجاد اين محدوديت قابل اعتراض به کميته­ي ملي اخلاق در پژوهش­هاي زيست پزشکي است</a:t>
            </a:r>
            <a:r>
              <a:rPr lang="x-none" sz="1300" dirty="0">
                <a:cs typeface="B Nazanin" panose="00000400000000000000" pitchFamily="2" charset="-78"/>
              </a:rPr>
              <a:t>.</a:t>
            </a:r>
            <a:endParaRPr lang="en-US" sz="1300" dirty="0">
              <a:cs typeface="B Nazanin" panose="00000400000000000000" pitchFamily="2" charset="-78"/>
            </a:endParaRPr>
          </a:p>
          <a:p>
            <a:pPr marL="0" indent="0" algn="just" rtl="1">
              <a:buNone/>
            </a:pPr>
            <a:endParaRPr lang="fa-IR" sz="1400" b="1" dirty="0" smtClean="0">
              <a:cs typeface="B Nazanin" panose="00000400000000000000" pitchFamily="2" charset="-78"/>
            </a:endParaRPr>
          </a:p>
          <a:p>
            <a:pPr marL="0" indent="0" algn="just" rtl="1">
              <a:buNone/>
            </a:pPr>
            <a:endParaRPr lang="en-US" sz="1400" dirty="0">
              <a:cs typeface="B Nazanin" panose="00000400000000000000" pitchFamily="2" charset="-78"/>
            </a:endParaRPr>
          </a:p>
          <a:p>
            <a:pPr marL="0" indent="0" algn="just" rtl="1">
              <a:buNone/>
            </a:pPr>
            <a:endParaRPr lang="en-US" sz="14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20</a:t>
            </a:fld>
            <a:endParaRPr lang="en-US"/>
          </a:p>
        </p:txBody>
      </p:sp>
    </p:spTree>
    <p:extLst>
      <p:ext uri="{BB962C8B-B14F-4D97-AF65-F5344CB8AC3E}">
        <p14:creationId xmlns:p14="http://schemas.microsoft.com/office/powerpoint/2010/main" val="121045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smtClean="0">
                <a:cs typeface="B Titr" panose="00000700000000000000" pitchFamily="2" charset="-78"/>
              </a:rPr>
              <a:t>مصادیق تخلفات پژوهشی</a:t>
            </a:r>
            <a:endParaRPr lang="en-US" sz="1800" dirty="0"/>
          </a:p>
        </p:txBody>
      </p:sp>
      <p:sp>
        <p:nvSpPr>
          <p:cNvPr id="3" name="Content Placeholder 2"/>
          <p:cNvSpPr>
            <a:spLocks noGrp="1"/>
          </p:cNvSpPr>
          <p:nvPr>
            <p:ph idx="1"/>
          </p:nvPr>
        </p:nvSpPr>
        <p:spPr>
          <a:xfrm>
            <a:off x="713448" y="1085850"/>
            <a:ext cx="7543800" cy="4057650"/>
          </a:xfrm>
        </p:spPr>
        <p:txBody>
          <a:bodyPr anchor="ctr">
            <a:normAutofit/>
          </a:bodyPr>
          <a:lstStyle/>
          <a:p>
            <a:pPr marL="0" indent="0" algn="just" rtl="1">
              <a:buNone/>
            </a:pPr>
            <a:r>
              <a:rPr lang="fa-IR" sz="1300" dirty="0" smtClean="0">
                <a:cs typeface="B Nazanin" panose="00000400000000000000" pitchFamily="2" charset="-78"/>
              </a:rPr>
              <a:t>انتشار </a:t>
            </a:r>
            <a:r>
              <a:rPr lang="fa-IR" sz="1300" dirty="0">
                <a:cs typeface="B Nazanin" panose="00000400000000000000" pitchFamily="2" charset="-78"/>
              </a:rPr>
              <a:t>نتايج حاصل از پژوهش­ها، پيش از آنكه درنشريات داراي مرورهمتا به چاپ رسيده باشند، از طريق رسانه­هاي عمومي نادرست است، مگر در موارديكه به‌واسطه­ي اهميت ويژه براي سلامت عمومي، انتشار تمامي يا بخشي از نتايج يك پژوهش از سوي مراجع سياستگذار، ضروري دانسته شود</a:t>
            </a:r>
            <a:r>
              <a:rPr lang="fa-IR" sz="1300" dirty="0" smtClean="0">
                <a:cs typeface="B Nazanin" panose="00000400000000000000" pitchFamily="2" charset="-78"/>
              </a:rPr>
              <a:t>.</a:t>
            </a:r>
          </a:p>
          <a:p>
            <a:pPr marL="0" indent="0" algn="just" rtl="1">
              <a:buNone/>
            </a:pPr>
            <a:endParaRPr lang="en-US" sz="1300" dirty="0">
              <a:cs typeface="B Nazanin" panose="00000400000000000000" pitchFamily="2" charset="-78"/>
            </a:endParaRPr>
          </a:p>
          <a:p>
            <a:pPr marL="0" indent="0" algn="just" rtl="1">
              <a:buNone/>
            </a:pPr>
            <a:r>
              <a:rPr lang="fa-IR" sz="1300" dirty="0" smtClean="0">
                <a:cs typeface="B Nazanin" panose="00000400000000000000" pitchFamily="2" charset="-78"/>
              </a:rPr>
              <a:t>نويسندگان </a:t>
            </a:r>
            <a:r>
              <a:rPr lang="fa-IR" sz="1300" dirty="0">
                <a:cs typeface="B Nazanin" panose="00000400000000000000" pitchFamily="2" charset="-78"/>
              </a:rPr>
              <a:t>در انتخاب مجلات علمي براي انتشار مقالات خود داراي اختيار و آزادي عمل هستند و هرگونه اجبار افراد براي انتشار مقالات در مجلات خاص  با اهدافي از جمله بالا بردن اعتبار مجلات علمي دانشگاه يا مؤسسه ممنوع است. </a:t>
            </a:r>
            <a:endParaRPr lang="fa-IR" sz="1300" dirty="0" smtClean="0">
              <a:cs typeface="B Nazanin" panose="00000400000000000000" pitchFamily="2" charset="-78"/>
            </a:endParaRPr>
          </a:p>
          <a:p>
            <a:pPr marL="0" indent="0" algn="just" rtl="1">
              <a:buNone/>
            </a:pPr>
            <a:endParaRPr lang="en-US" sz="1300" dirty="0">
              <a:cs typeface="B Nazanin" panose="00000400000000000000" pitchFamily="2" charset="-78"/>
            </a:endParaRPr>
          </a:p>
          <a:p>
            <a:pPr marL="0" indent="0" algn="just" rtl="1">
              <a:buNone/>
            </a:pPr>
            <a:r>
              <a:rPr lang="fa-IR" sz="1300" dirty="0" smtClean="0">
                <a:cs typeface="B Nazanin" panose="00000400000000000000" pitchFamily="2" charset="-78"/>
              </a:rPr>
              <a:t>لازم </a:t>
            </a:r>
            <a:r>
              <a:rPr lang="fa-IR" sz="1300" dirty="0">
                <a:cs typeface="B Nazanin" panose="00000400000000000000" pitchFamily="2" charset="-78"/>
              </a:rPr>
              <a:t>است هيات مميزه، دبيرخانه­هاي جشنواره­هاي ملی/ بين المللي، هيات­هاي جذب اعضاي هيات علمي دانشگاه­ها و ساير موسساتي که بر اساس مقالات ارايه شده توسط افراد و موسسات به آن­ها درجه، رتبه، اعتبار و يا تشويقي مي­دهند، در مراحل ارزيابي و امتيازدهي خود، مقالات دريافت شده را از حيث رعايت استانداردهاي اخلاق در نشر بررسي کنند. </a:t>
            </a:r>
            <a:endParaRPr lang="fa-IR" sz="1300" dirty="0" smtClean="0">
              <a:cs typeface="B Nazanin" panose="00000400000000000000" pitchFamily="2" charset="-78"/>
            </a:endParaRPr>
          </a:p>
          <a:p>
            <a:pPr marL="0" indent="0" algn="just" rtl="1">
              <a:buNone/>
            </a:pPr>
            <a:endParaRPr lang="en-US" sz="1300" dirty="0">
              <a:cs typeface="B Nazanin" panose="00000400000000000000" pitchFamily="2" charset="-78"/>
            </a:endParaRPr>
          </a:p>
          <a:p>
            <a:pPr marL="0" indent="0" algn="just" rtl="1">
              <a:buNone/>
            </a:pPr>
            <a:r>
              <a:rPr lang="fa-IR" sz="1300" dirty="0" smtClean="0">
                <a:cs typeface="B Nazanin" panose="00000400000000000000" pitchFamily="2" charset="-78"/>
              </a:rPr>
              <a:t>خريد </a:t>
            </a:r>
            <a:r>
              <a:rPr lang="fa-IR" sz="1300" dirty="0">
                <a:cs typeface="B Nazanin" panose="00000400000000000000" pitchFamily="2" charset="-78"/>
              </a:rPr>
              <a:t>خدماتي از قبيل نوشتن تمام يا قسمتي از متن دستنوشته، انجام مراحل ثبت و  ارسال دستنوشته­هاي تهيه شده براي مجلات، از شرکت­هاي ارائه­دهنده­ي خدمات پژوهشي به جز در مورد ترجمه متن مقالات به زبان ديگر و يا ويرايش ادبي متن نهايي ممنوع است.</a:t>
            </a:r>
            <a:endParaRPr lang="en-US" sz="1300" dirty="0">
              <a:cs typeface="B Nazanin" panose="00000400000000000000" pitchFamily="2" charset="-78"/>
            </a:endParaRPr>
          </a:p>
          <a:p>
            <a:pPr marL="0" indent="0" algn="just" rtl="1">
              <a:buNone/>
            </a:pPr>
            <a:endParaRPr lang="en-US" sz="1400" b="1"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21</a:t>
            </a:fld>
            <a:endParaRPr lang="en-US"/>
          </a:p>
        </p:txBody>
      </p:sp>
    </p:spTree>
    <p:extLst>
      <p:ext uri="{BB962C8B-B14F-4D97-AF65-F5344CB8AC3E}">
        <p14:creationId xmlns:p14="http://schemas.microsoft.com/office/powerpoint/2010/main" val="25624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r" rtl="1"/>
            <a:r>
              <a:rPr lang="fa-IR" sz="2800" b="1" dirty="0" smtClean="0">
                <a:cs typeface="B Titr" panose="00000700000000000000" pitchFamily="2" charset="-78"/>
              </a:rPr>
              <a:t>اصول </a:t>
            </a:r>
            <a:r>
              <a:rPr lang="fa-IR" sz="2800" b="1" dirty="0">
                <a:cs typeface="B Titr" panose="00000700000000000000" pitchFamily="2" charset="-78"/>
              </a:rPr>
              <a:t>اخلاقي در سردبيری و داوری نشريات علمی و پژوهشی</a:t>
            </a:r>
            <a:endParaRPr lang="en-US" sz="2800" dirty="0">
              <a:cs typeface="B Titr" panose="00000700000000000000" pitchFamily="2" charset="-78"/>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pPr/>
              <a:t>22</a:t>
            </a:fld>
            <a:endParaRPr lang="en-US"/>
          </a:p>
        </p:txBody>
      </p:sp>
    </p:spTree>
    <p:extLst>
      <p:ext uri="{BB962C8B-B14F-4D97-AF65-F5344CB8AC3E}">
        <p14:creationId xmlns:p14="http://schemas.microsoft.com/office/powerpoint/2010/main" val="34978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882030" y="967504"/>
            <a:ext cx="7468949" cy="3944361"/>
          </a:xfrm>
        </p:spPr>
        <p:txBody>
          <a:bodyPr anchor="ctr">
            <a:normAutofit/>
          </a:bodyPr>
          <a:lstStyle/>
          <a:p>
            <a:pPr marL="0" indent="0" algn="just">
              <a:buNone/>
            </a:pPr>
            <a:r>
              <a:rPr lang="fa-IR" sz="1200" dirty="0" smtClean="0">
                <a:cs typeface="B Nazanin" panose="00000400000000000000" pitchFamily="2" charset="-78"/>
              </a:rPr>
              <a:t>سردبير </a:t>
            </a:r>
            <a:r>
              <a:rPr lang="fa-IR" sz="1200" dirty="0">
                <a:cs typeface="B Nazanin" panose="00000400000000000000" pitchFamily="2" charset="-78"/>
              </a:rPr>
              <a:t>موظف است ضمن اینکه تمام تلاش خود را جهت اطمينان از صحت اخلاقي مطالب در دست چاپ، از جمله پايبندي پژوهشگران به دستورالعمل­هاي عمومي و اختصاصي اخلاق در پژوهش­­هاي زيست پزشکي کشور که توسط کميته ملي اخلاق در پژوهش­هاي زيست پزشکي تصويب و ابلاغ شده­اند، به­کار می­گیرد،  اطمينان يابد كه پژوهش­ها توسط كميته­هاي اخلاق در پژوهش داراي اعتبارنامه از کميته­ي ملي اخلاق در پژوهش­هاي زيست پزشکي وزارت بهداشت، درمان و آموزش پزشکي مورد ارزيابي و تأييد قرار گرفته و کد اختصاصي اخلاق در پژوهش را دريافت کرده­اند. لازم است تصوير مصوبه­ي کميته­ي اخلاق توسط سردبير درخواست شود و کد اخلاق در پژوهش در متن مقاله مورد اشاره قرار گیرد.</a:t>
            </a:r>
          </a:p>
          <a:p>
            <a:pPr marL="0" indent="0" algn="just">
              <a:buNone/>
            </a:pPr>
            <a:r>
              <a:rPr lang="fa-IR" sz="1200" dirty="0" smtClean="0">
                <a:cs typeface="B Nazanin" panose="00000400000000000000" pitchFamily="2" charset="-78"/>
              </a:rPr>
              <a:t>در </a:t>
            </a:r>
            <a:r>
              <a:rPr lang="fa-IR" sz="1200" dirty="0">
                <a:cs typeface="B Nazanin" panose="00000400000000000000" pitchFamily="2" charset="-78"/>
              </a:rPr>
              <a:t>مواردي که ترديد يا ابهامي در مورد رعايت استانداردهاي اخلاقي و يا اصالت تاييديه اخلاقي ارايه شده وجود داشته باشد، لازم است سردبير نسبت به استعلام از کميته اخلاق در پژوهش مربوطه و يا  کميته ملي اخلاق در پژوهش­هاي زيست پزشکي اقدام نمايد.</a:t>
            </a:r>
            <a:endParaRPr lang="en-US" sz="1200" dirty="0">
              <a:cs typeface="B Nazanin" panose="00000400000000000000" pitchFamily="2" charset="-78"/>
            </a:endParaRPr>
          </a:p>
          <a:p>
            <a:pPr marL="0" indent="0" algn="just">
              <a:buNone/>
            </a:pPr>
            <a:r>
              <a:rPr lang="fa-IR" sz="1200" dirty="0">
                <a:cs typeface="B Nazanin" panose="00000400000000000000" pitchFamily="2" charset="-78"/>
              </a:rPr>
              <a:t>در مورد مقالات حاصل از کارآزمایی</a:t>
            </a:r>
            <a:r>
              <a:rPr lang="en-US" sz="1200" dirty="0">
                <a:cs typeface="B Nazanin" panose="00000400000000000000" pitchFamily="2" charset="-78"/>
              </a:rPr>
              <a:t>­</a:t>
            </a:r>
            <a:r>
              <a:rPr lang="fa-IR" sz="1200" dirty="0">
                <a:cs typeface="B Nazanin" panose="00000400000000000000" pitchFamily="2" charset="-78"/>
              </a:rPr>
              <a:t>های بالینی لازم است که سردبیر  از ثبت کارآزمایی بالینی مرتبط با مقاله، در سامانه ملی ثبت کارآزمایی های بالینی و ذکر شماره ثبت مذکور اطمینان حاصل کند.</a:t>
            </a: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در مطالعاتي كه به‌صورت چند مركزي در یک كشور به انجام مي‌رسند، در صورت دريافت دستنوشته‌ي حاوي نتايج كل مطالعه، لازم است سردبیر تاییدیه کمیته اخلاق حداقل یکی از مراکز را  از نويسنده(گان) درخواست كند. اگرچه  سردبير مي‌تواند مجوز اخلاقي مربوط به كليه‌ي مراكزي كه مطالعه در آن‌ها انجام گرفته است را به‌طور جداگانه‌ از نويسنده(گان) درخواست نماید. </a:t>
            </a:r>
            <a:endParaRPr lang="en-US" sz="1200" dirty="0" smtClean="0">
              <a:cs typeface="B Nazanin" panose="00000400000000000000" pitchFamily="2" charset="-78"/>
            </a:endParaRPr>
          </a:p>
          <a:p>
            <a:pPr marL="0" indent="0" algn="just">
              <a:buNone/>
            </a:pPr>
            <a:endParaRPr lang="en-US" sz="105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23</a:t>
            </a:fld>
            <a:endParaRPr lang="en-US"/>
          </a:p>
        </p:txBody>
      </p:sp>
    </p:spTree>
    <p:extLst>
      <p:ext uri="{BB962C8B-B14F-4D97-AF65-F5344CB8AC3E}">
        <p14:creationId xmlns:p14="http://schemas.microsoft.com/office/powerpoint/2010/main" val="174908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28675" y="306388"/>
            <a:ext cx="7485063" cy="325437"/>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784927" y="1085850"/>
            <a:ext cx="7493225" cy="4057650"/>
          </a:xfrm>
        </p:spPr>
        <p:txBody>
          <a:bodyPr anchor="ctr">
            <a:normAutofit/>
          </a:bodyPr>
          <a:lstStyle/>
          <a:p>
            <a:pPr marL="0" indent="0" algn="just">
              <a:buNone/>
            </a:pPr>
            <a:r>
              <a:rPr lang="fa-IR" sz="1200" dirty="0">
                <a:cs typeface="B Nazanin" panose="00000400000000000000" pitchFamily="2" charset="-78"/>
              </a:rPr>
              <a:t>در مطالعاتي كه به‌صورت چند مركزي در چند كشور به انجام مي‌رسند، در صورت دريافت دستنوشته‌ي حاوي نتايج كل مطالعه، سردبير باید مجوز اخلاقي مربوط به حداقل یک کمیته اخلاق در پژوهش در هر کدام از کشورهایی كه مطالعه در آن‌ها انجام گرفته است را به‌طور جداگانه‌ از نويسنده(گان) درخواست كند.</a:t>
            </a:r>
            <a:endParaRPr lang="en-US" sz="1200" dirty="0">
              <a:cs typeface="B Nazanin" panose="00000400000000000000" pitchFamily="2" charset="-78"/>
            </a:endParaRPr>
          </a:p>
          <a:p>
            <a:pPr marL="0" indent="0" algn="just">
              <a:buNone/>
            </a:pPr>
            <a:endParaRPr lang="fa-IR" sz="1200" dirty="0" smtClean="0">
              <a:cs typeface="B Nazanin" panose="00000400000000000000" pitchFamily="2" charset="-78"/>
            </a:endParaRPr>
          </a:p>
          <a:p>
            <a:pPr marL="0" indent="0" algn="just">
              <a:buNone/>
            </a:pPr>
            <a:r>
              <a:rPr lang="fa-IR" sz="1200" dirty="0" smtClean="0">
                <a:cs typeface="B Nazanin" panose="00000400000000000000" pitchFamily="2" charset="-78"/>
              </a:rPr>
              <a:t>سردبير </a:t>
            </a:r>
            <a:r>
              <a:rPr lang="fa-IR" sz="1200" dirty="0">
                <a:cs typeface="B Nazanin" panose="00000400000000000000" pitchFamily="2" charset="-78"/>
              </a:rPr>
              <a:t>مي‌تواند راساً یا بر اساس گزارش­هایی که دریافت می­کند،  وقوع احتمالي تخلفات پژوهشی و فريبكاري را در دستنوشته­هاي دريافتي بررسی نمايد و در صورت وجود احتمال وقوع تخلف پژوهشی و فريبكاري، موظف است ضمن دادن اطلاع به ارسال کننده(گان) و نیز همه نویسندگان دستنوشته از آن­ها بخواهد که در مورد موضوع توضيح دهند. در صورت عدم دريافت توضيحات ظرف مدت حداکثر دو ماه و يا اقناع کننده نبودن توضيحات ارسال کننده(گان) با رعايت حداکثر محرمانگي حسب مورد، وقوع تخلف پژوهشی را به کميته اخلاق در پژوهش موسسه­ي حامي پژوهش، رئيس يا مسوول محل کار يا تحصيل نويسنده­(گان) اطلاع دهد تا با انجام تحقيق و بررسي، وقوع آن محرز يا رفع شود. تحقيق و بررسي گزارش واصله، بر اساس مقررات و دستورالعمل­ رسيدگي به تخلفات پژوهشي صورت خواهد گرفت.</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رونوشت </a:t>
            </a:r>
            <a:r>
              <a:rPr lang="fa-IR" sz="1200" dirty="0">
                <a:cs typeface="B Nazanin" panose="00000400000000000000" pitchFamily="2" charset="-78"/>
              </a:rPr>
              <a:t>گزارش تخلف احتمالی بايد برای دبيرخانه کميته ملی اخلاق در پژوهش­های زيست پزشکی وزارت بهداشت، درمان و آموزش پزشکی ارسال شود.</a:t>
            </a:r>
            <a:endParaRPr lang="en-US" sz="1200" dirty="0">
              <a:cs typeface="B Nazanin" panose="00000400000000000000" pitchFamily="2" charset="-78"/>
            </a:endParaRPr>
          </a:p>
          <a:p>
            <a:pPr algn="just" rtl="1"/>
            <a:endParaRPr lang="en-US" sz="105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24</a:t>
            </a:fld>
            <a:endParaRPr lang="en-US"/>
          </a:p>
        </p:txBody>
      </p:sp>
    </p:spTree>
    <p:extLst>
      <p:ext uri="{BB962C8B-B14F-4D97-AF65-F5344CB8AC3E}">
        <p14:creationId xmlns:p14="http://schemas.microsoft.com/office/powerpoint/2010/main" val="260236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809204" y="1085850"/>
            <a:ext cx="7509408" cy="4057650"/>
          </a:xfrm>
        </p:spPr>
        <p:txBody>
          <a:bodyPr anchor="ctr">
            <a:noAutofit/>
          </a:bodyPr>
          <a:lstStyle/>
          <a:p>
            <a:pPr marL="0" indent="0" algn="just">
              <a:buNone/>
            </a:pPr>
            <a:r>
              <a:rPr lang="fa-IR" sz="1200" dirty="0" smtClean="0">
                <a:cs typeface="B Nazanin" panose="00000400000000000000" pitchFamily="2" charset="-78"/>
              </a:rPr>
              <a:t>در </a:t>
            </a:r>
            <a:r>
              <a:rPr lang="fa-IR" sz="1200" dirty="0">
                <a:cs typeface="B Nazanin" panose="00000400000000000000" pitchFamily="2" charset="-78"/>
              </a:rPr>
              <a:t>صورتي‌كه وقوع تخلف پژوهشی برای سردبير مستقلاً و يا بر اساس نظر کميته اخلاق در پژوهش معتبر محرز شود، سردبير می­تواند ضمن بررسی ساير مقالات نويسنده(گان) يا ارسال کننده(گان) احتمالی که در آن نشريه منتشر شده يا در دست بررسی است، متناسب با شدت تخلف احراز شده، يك يا چند مورد از اقدامات شامل خودداري از انتشار مقاله در  صورتی که مقاله منتشر نشده و در دست بررسی باشد، خارج کردن مقاله چاپ شده از مجله با ذکر دليل خارج کردن مقاله به نحوی که سابقه خارج شدن مقاله در دسترس عموم باشد، انتشار اصلاحيه ‌يا تكذيبيه درشماره‌ي آتي نشريه در صورتی که مقاله منتشر شده باشد و  اجتناب از پذيرش مقالات آتي نويسنده(گان) براي مدتي مشخص را انجام دهد. </a:t>
            </a:r>
          </a:p>
          <a:p>
            <a:pPr marL="0" indent="0" algn="just" rtl="1">
              <a:buNone/>
            </a:pPr>
            <a:endParaRPr lang="en-US" sz="1200" dirty="0">
              <a:cs typeface="B Nazanin" panose="00000400000000000000" pitchFamily="2" charset="-78"/>
            </a:endParaRPr>
          </a:p>
          <a:p>
            <a:pPr marL="0" indent="0" algn="just">
              <a:buNone/>
            </a:pPr>
            <a:r>
              <a:rPr lang="fa-IR" sz="1200" dirty="0">
                <a:cs typeface="B Nazanin" panose="00000400000000000000" pitchFamily="2" charset="-78"/>
              </a:rPr>
              <a:t>در مواردي که نويسنده يا نويسندگان مقالات به تصميم سردبير در مورد احراز تخلف پژوهشی يا فريبکاري اعتراض داشته باشند مي­توانند از وي درخواست کنند که موضوع را براي تعيين تکليف به کميته­ي ملی اخلاق در پژوهش ارجاع نمايد. در هر حال سردبيران لازم است تصميمات نهايي کميته ملي اخلاق در پژوهش­هاي زيست پزشکي وزارت بهداشت، درمان و آموزش پزشکي را در مورد تخلفات پژوهشي بپذيرند</a:t>
            </a:r>
            <a:r>
              <a:rPr lang="fa-IR" sz="1200" dirty="0" smtClean="0">
                <a:cs typeface="B Nazanin" panose="00000400000000000000" pitchFamily="2" charset="-78"/>
              </a:rPr>
              <a:t>.</a:t>
            </a:r>
          </a:p>
          <a:p>
            <a:pPr marL="0" indent="0" algn="just">
              <a:buNone/>
            </a:pPr>
            <a:endParaRPr lang="en-US" sz="12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25</a:t>
            </a:fld>
            <a:endParaRPr lang="en-US"/>
          </a:p>
        </p:txBody>
      </p:sp>
    </p:spTree>
    <p:extLst>
      <p:ext uri="{BB962C8B-B14F-4D97-AF65-F5344CB8AC3E}">
        <p14:creationId xmlns:p14="http://schemas.microsoft.com/office/powerpoint/2010/main" val="277211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57677" y="1200150"/>
            <a:ext cx="6057647" cy="3429000"/>
          </a:xfrm>
        </p:spPr>
        <p:txBody>
          <a:bodyPr anchor="ctr"/>
          <a:lstStyle/>
          <a:p>
            <a:pPr marL="0" indent="0" algn="just">
              <a:lnSpc>
                <a:spcPct val="100000"/>
              </a:lnSpc>
              <a:buNone/>
            </a:pPr>
            <a:r>
              <a:rPr lang="fa-IR" sz="1200" dirty="0">
                <a:cs typeface="B Nazanin" panose="00000400000000000000" pitchFamily="2" charset="-78"/>
              </a:rPr>
              <a:t>استرداد مقالات از نسخ چاپ شده قبلي مجله در موارد زير توصيه مي­شود: </a:t>
            </a:r>
            <a:endParaRPr lang="fa-IR" sz="1200" dirty="0" smtClean="0">
              <a:cs typeface="B Nazanin" panose="00000400000000000000" pitchFamily="2" charset="-78"/>
            </a:endParaRPr>
          </a:p>
          <a:p>
            <a:pPr algn="just">
              <a:lnSpc>
                <a:spcPct val="100000"/>
              </a:lnSpc>
              <a:buFont typeface="Wingdings" panose="05000000000000000000" pitchFamily="2" charset="2"/>
              <a:buChar char="ü"/>
            </a:pPr>
            <a:endParaRPr lang="en-US" sz="1200" dirty="0">
              <a:cs typeface="B Nazanin" panose="00000400000000000000" pitchFamily="2" charset="-78"/>
            </a:endParaRPr>
          </a:p>
          <a:p>
            <a:pPr algn="just">
              <a:lnSpc>
                <a:spcPct val="100000"/>
              </a:lnSpc>
              <a:spcBef>
                <a:spcPts val="600"/>
              </a:spcBef>
              <a:buFont typeface="Wingdings" panose="05000000000000000000" pitchFamily="2" charset="2"/>
              <a:buChar char="ü"/>
            </a:pPr>
            <a:r>
              <a:rPr lang="fa-IR" sz="1200" dirty="0">
                <a:cs typeface="B Nazanin" panose="00000400000000000000" pitchFamily="2" charset="-78"/>
              </a:rPr>
              <a:t>در صورتيكه سردبير شواهد واضح و مشخصي در دست داشته باشد كه نشان دهد نتايج به­دست آمده در پژوهش، در اثر تخلف پژوهشی مانند جعل داده­ها يا در اثر اشتباه در انجام پژوهش يا محاسبات آماري مرتبط، قابل اعتماد نيستند.</a:t>
            </a:r>
            <a:endParaRPr lang="en-US" sz="1200" dirty="0">
              <a:cs typeface="B Nazanin" panose="00000400000000000000" pitchFamily="2" charset="-78"/>
            </a:endParaRPr>
          </a:p>
          <a:p>
            <a:pPr algn="just">
              <a:lnSpc>
                <a:spcPct val="100000"/>
              </a:lnSpc>
              <a:spcBef>
                <a:spcPts val="600"/>
              </a:spcBef>
              <a:buFont typeface="Wingdings" panose="05000000000000000000" pitchFamily="2" charset="2"/>
              <a:buChar char="ü"/>
            </a:pPr>
            <a:r>
              <a:rPr lang="fa-IR" sz="1200" dirty="0">
                <a:cs typeface="B Nazanin" panose="00000400000000000000" pitchFamily="2" charset="-78"/>
              </a:rPr>
              <a:t>درصورتيكه نتايج مطالعه بدون اجازه يا ارجاع مناسب، قبلا در ژورنال ديگري به چاپ رسيده باشد.</a:t>
            </a:r>
            <a:endParaRPr lang="en-US" sz="1200" dirty="0">
              <a:cs typeface="B Nazanin" panose="00000400000000000000" pitchFamily="2" charset="-78"/>
            </a:endParaRPr>
          </a:p>
          <a:p>
            <a:pPr algn="just">
              <a:lnSpc>
                <a:spcPct val="100000"/>
              </a:lnSpc>
              <a:spcBef>
                <a:spcPts val="600"/>
              </a:spcBef>
              <a:buFont typeface="Wingdings" panose="05000000000000000000" pitchFamily="2" charset="2"/>
              <a:buChar char="ü"/>
            </a:pPr>
            <a:r>
              <a:rPr lang="fa-IR" sz="1200" dirty="0">
                <a:cs typeface="B Nazanin" panose="00000400000000000000" pitchFamily="2" charset="-78"/>
              </a:rPr>
              <a:t>در صورتيكه مقاله داراي سرقت ادبي يا معنوي قابل توجه و عامدانه باشد.</a:t>
            </a:r>
            <a:endParaRPr lang="en-US" sz="1200" dirty="0">
              <a:cs typeface="B Nazanin" panose="00000400000000000000" pitchFamily="2" charset="-78"/>
            </a:endParaRPr>
          </a:p>
          <a:p>
            <a:pPr algn="just">
              <a:lnSpc>
                <a:spcPct val="100000"/>
              </a:lnSpc>
              <a:spcBef>
                <a:spcPts val="600"/>
              </a:spcBef>
              <a:buFont typeface="Wingdings" panose="05000000000000000000" pitchFamily="2" charset="2"/>
              <a:buChar char="ü"/>
            </a:pPr>
            <a:r>
              <a:rPr lang="fa-IR" sz="1200" dirty="0">
                <a:cs typeface="B Nazanin" panose="00000400000000000000" pitchFamily="2" charset="-78"/>
              </a:rPr>
              <a:t>در صورتيكه مقاله حاوي گزارش پژوهش­هايي باشد كه دستورالعمل­ها و راهنماهاي عمومي و اختصاصي اخلاق در پژوهش مصوب در آن­ها رعايت نشده­باشد.</a:t>
            </a:r>
          </a:p>
          <a:p>
            <a:endParaRPr lang="en-US"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001" y="1616248"/>
            <a:ext cx="2518671" cy="1678694"/>
          </a:xfrm>
          <a:prstGeom prst="rect">
            <a:avLst/>
          </a:prstGeom>
        </p:spPr>
      </p:pic>
      <p:sp>
        <p:nvSpPr>
          <p:cNvPr id="6" name="Title 4"/>
          <p:cNvSpPr txBox="1">
            <a:spLocks/>
          </p:cNvSpPr>
          <p:nvPr/>
        </p:nvSpPr>
        <p:spPr>
          <a:xfrm>
            <a:off x="828675" y="305776"/>
            <a:ext cx="7485512" cy="325470"/>
          </a:xfrm>
          <a:prstGeom prst="rect">
            <a:avLst/>
          </a:prstGeom>
        </p:spPr>
        <p:txBody>
          <a:bodyPr vert="horz" wrap="square" lIns="0" tIns="34288" rIns="0" bIns="34288" rtlCol="0" anchor="ctr">
            <a:spAutoFit/>
          </a:bodyPr>
          <a:lstStyle>
            <a:lvl1pPr algn="l" defTabSz="685748" rtl="1" eaLnBrk="1" latinLnBrk="0" hangingPunct="1">
              <a:lnSpc>
                <a:spcPct val="90000"/>
              </a:lnSpc>
              <a:spcBef>
                <a:spcPct val="0"/>
              </a:spcBef>
              <a:buNone/>
              <a:defRPr sz="2100" kern="1200">
                <a:solidFill>
                  <a:schemeClr val="tx1"/>
                </a:solidFill>
                <a:latin typeface="+mj-lt"/>
                <a:ea typeface="+mj-ea"/>
                <a:cs typeface="+mj-cs"/>
              </a:defRPr>
            </a:lvl1pPr>
          </a:lstStyle>
          <a:p>
            <a:pPr algn="ctr"/>
            <a:r>
              <a:rPr lang="fa-IR" sz="1800" b="1" smtClean="0">
                <a:cs typeface="B Titr" panose="00000700000000000000" pitchFamily="2" charset="-78"/>
              </a:rPr>
              <a:t>اصول اخلاقي در سردبيری و داوری نشريات علمی و پژوهشی</a:t>
            </a:r>
            <a:endParaRPr lang="en-US" sz="1800" dirty="0"/>
          </a:p>
        </p:txBody>
      </p:sp>
      <p:sp>
        <p:nvSpPr>
          <p:cNvPr id="4" name="Slide Number Placeholder 3"/>
          <p:cNvSpPr>
            <a:spLocks noGrp="1"/>
          </p:cNvSpPr>
          <p:nvPr>
            <p:ph type="sldNum" sz="quarter" idx="12"/>
          </p:nvPr>
        </p:nvSpPr>
        <p:spPr/>
        <p:txBody>
          <a:bodyPr/>
          <a:lstStyle/>
          <a:p>
            <a:fld id="{0FF54DE5-C571-48E8-A5BC-B369434E2F44}" type="slidenum">
              <a:rPr lang="en-US" smtClean="0"/>
              <a:pPr/>
              <a:t>26</a:t>
            </a:fld>
            <a:endParaRPr lang="en-US"/>
          </a:p>
        </p:txBody>
      </p:sp>
    </p:spTree>
    <p:extLst>
      <p:ext uri="{BB962C8B-B14F-4D97-AF65-F5344CB8AC3E}">
        <p14:creationId xmlns:p14="http://schemas.microsoft.com/office/powerpoint/2010/main" val="15485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849664" y="1085850"/>
            <a:ext cx="7396120" cy="4057650"/>
          </a:xfrm>
        </p:spPr>
        <p:txBody>
          <a:bodyPr anchor="t">
            <a:noAutofit/>
          </a:bodyPr>
          <a:lstStyle/>
          <a:p>
            <a:pPr marL="0" indent="0" algn="just">
              <a:buNone/>
            </a:pPr>
            <a:r>
              <a:rPr lang="fa-IR" sz="1200" dirty="0" smtClean="0">
                <a:cs typeface="B Nazanin" panose="00000400000000000000" pitchFamily="2" charset="-78"/>
              </a:rPr>
              <a:t>سردبير </a:t>
            </a:r>
            <a:r>
              <a:rPr lang="fa-IR" sz="1200" dirty="0">
                <a:cs typeface="B Nazanin" panose="00000400000000000000" pitchFamily="2" charset="-78"/>
              </a:rPr>
              <a:t>مسؤول است كه دستنوشته­هاي واصله براي چاپ را، به‌نحو منصفانه و بي‌طرفانه و تنها با توجه به ويژگي‌هاي علمي و فني از جمله اهميت موضوع، نوآوري، شفافيت، اعتبار و ميزان تطابق مقالات با اهداف و دورنماي مجله،بررسي، انتخاب و اولويت‌بندي نماید و عوامل نامربوط نبايد دراين امر تأثيري داشته باشند.</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سردبير </a:t>
            </a:r>
            <a:r>
              <a:rPr lang="fa-IR" sz="1200" dirty="0">
                <a:cs typeface="B Nazanin" panose="00000400000000000000" pitchFamily="2" charset="-78"/>
              </a:rPr>
              <a:t>بايد از نويسنده مکاتبه کننده بخواهد که طي جدولي که به امضاي تمامي نويسندگان رسيده­است، نوع و ميزان مشارکت و سهم هريک از نويسندگان را در اجراي پژوهش و نگارش مقاله اظهار کند.</a:t>
            </a:r>
          </a:p>
          <a:p>
            <a:pPr marL="0" indent="0" algn="just">
              <a:buNone/>
            </a:pPr>
            <a:r>
              <a:rPr lang="fa-IR" sz="1200" dirty="0" smtClean="0">
                <a:cs typeface="B Nazanin" panose="00000400000000000000" pitchFamily="2" charset="-78"/>
              </a:rPr>
              <a:t>تغيير </a:t>
            </a:r>
            <a:r>
              <a:rPr lang="fa-IR" sz="1200" dirty="0">
                <a:cs typeface="B Nazanin" panose="00000400000000000000" pitchFamily="2" charset="-78"/>
              </a:rPr>
              <a:t>اسامي نويسندگان مقالات بعد از ارسال دستنوشته به مجلات و شروع مراحل داوري امکان پذير نيست. </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سردبير </a:t>
            </a:r>
            <a:r>
              <a:rPr lang="fa-IR" sz="1200" dirty="0">
                <a:cs typeface="B Nazanin" panose="00000400000000000000" pitchFamily="2" charset="-78"/>
              </a:rPr>
              <a:t>يا هيات تحريريه بايد فرد يا افرادي را براي داوري هر دستنوشته انتخاب كند كه تا حد ممكن در زمينه‌ي علمي مربوطه توانا و مجرب باشند. داور(ان) انتخاب شده بايد حتی المقدور فاقد تعارض منافع شناخته شده در زمينه‌ي‌ دستنوشته‌ي مورد داوري باشد. </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سردبير </a:t>
            </a:r>
            <a:r>
              <a:rPr lang="fa-IR" sz="1200" dirty="0">
                <a:cs typeface="B Nazanin" panose="00000400000000000000" pitchFamily="2" charset="-78"/>
              </a:rPr>
              <a:t>موظف است اطلاعات كافي در مورد روند كار مجله و هرآنچه كه از اعضاء هيات تحريريه و داوران انتظار دارد را در اختيار آن­ها قرار دهد و نياز به رازداري و محرمانگي اطلاعات مقالات ارسال شده را به آن­ها تاکيد و يادآوري کند و ترتيبي اتخاذ كند كه آگاهی آن­ها در مورد سياست­هاي مجله به روز باشد.</a:t>
            </a:r>
          </a:p>
          <a:p>
            <a:pPr marL="0" indent="0" algn="just">
              <a:buNone/>
            </a:pPr>
            <a:endParaRPr lang="en-US" sz="1200" dirty="0">
              <a:cs typeface="B Nazanin" panose="00000400000000000000" pitchFamily="2" charset="-78"/>
            </a:endParaRPr>
          </a:p>
          <a:p>
            <a:pPr algn="just" rtl="1"/>
            <a:endParaRPr lang="en-US" sz="12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27</a:t>
            </a:fld>
            <a:endParaRPr lang="en-US"/>
          </a:p>
        </p:txBody>
      </p:sp>
    </p:spTree>
    <p:extLst>
      <p:ext uri="{BB962C8B-B14F-4D97-AF65-F5344CB8AC3E}">
        <p14:creationId xmlns:p14="http://schemas.microsoft.com/office/powerpoint/2010/main" val="25814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buNone/>
            </a:pPr>
            <a:r>
              <a:rPr lang="fa-IR" sz="1200" dirty="0">
                <a:cs typeface="B Nazanin" panose="00000400000000000000" pitchFamily="2" charset="-78"/>
              </a:rPr>
              <a:t>فردي كه داوري همتاي يك دستنوشته‌ي ارجاع شده از سوي يك مجله را قبول مي‌كند، بايد داوري خود را به‌صورت بي­طرفانه و تنها براساس ويژگي‌هاي علمي و فني دستنوشته به انجام برساند و نبايد تحت تأثير روابط شخصي خود با نويسنده(گان) دستنوشته يا ساير عوامل نامربوط قرار بگيرد</a:t>
            </a:r>
            <a:r>
              <a:rPr lang="fa-IR" sz="1200" dirty="0" smtClean="0">
                <a:cs typeface="B Nazanin" panose="00000400000000000000" pitchFamily="2" charset="-78"/>
              </a:rPr>
              <a:t>.</a:t>
            </a:r>
          </a:p>
          <a:p>
            <a:pPr marL="0" indent="0">
              <a:buNone/>
            </a:pPr>
            <a:endParaRPr lang="fa-IR" sz="1200" dirty="0" smtClean="0">
              <a:cs typeface="B Nazanin" panose="00000400000000000000" pitchFamily="2" charset="-78"/>
            </a:endParaRPr>
          </a:p>
          <a:p>
            <a:pPr marL="0" indent="0" algn="just">
              <a:buNone/>
            </a:pPr>
            <a:r>
              <a:rPr lang="fa-IR" sz="1200" dirty="0" smtClean="0">
                <a:cs typeface="B Nazanin" panose="00000400000000000000" pitchFamily="2" charset="-78"/>
              </a:rPr>
              <a:t>فردي </a:t>
            </a:r>
            <a:r>
              <a:rPr lang="fa-IR" sz="1200" dirty="0">
                <a:cs typeface="B Nazanin" panose="00000400000000000000" pitchFamily="2" charset="-78"/>
              </a:rPr>
              <a:t>كه داوري همتاي يك دستنوشته به او پيشنهاد مي‌شود، در صورت وجود هر گونه تعارض منافع، مي‌تواند از پذيرش آن دستنوشته براي داوري امتناع كند؛ در غير اين‌صورت، بايد تعارض منافع خود را به­طور واضح به اطلاع سردبير مجله برساند.</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داوران </a:t>
            </a:r>
            <a:r>
              <a:rPr lang="fa-IR" sz="1200" dirty="0">
                <a:cs typeface="B Nazanin" panose="00000400000000000000" pitchFamily="2" charset="-78"/>
              </a:rPr>
              <a:t>بايد مقالاتي را براي داوري بپذيرند كه درآن حيطه تبحر داشته باشند. چنان‌که فردي كه يك دستنوشته را براي داوري همتا پذيرفته است، خود را واجد صلاحيت علمي يا فني لازم براي داوري دقيق تمامي يا بخشي از آن دستنوشته نداند، بايد مراتب را به اطلاع سردبير مجله برساند.</a:t>
            </a:r>
          </a:p>
          <a:p>
            <a:endParaRPr lang="en-US" sz="1600" dirty="0">
              <a:cs typeface="B Nazanin" panose="00000400000000000000" pitchFamily="2" charset="-78"/>
            </a:endParaRPr>
          </a:p>
          <a:p>
            <a:endParaRPr lang="en-US" dirty="0"/>
          </a:p>
        </p:txBody>
      </p:sp>
      <p:sp>
        <p:nvSpPr>
          <p:cNvPr id="4" name="Title 4"/>
          <p:cNvSpPr txBox="1">
            <a:spLocks/>
          </p:cNvSpPr>
          <p:nvPr/>
        </p:nvSpPr>
        <p:spPr>
          <a:xfrm>
            <a:off x="828675" y="305776"/>
            <a:ext cx="7485512" cy="325470"/>
          </a:xfrm>
          <a:prstGeom prst="rect">
            <a:avLst/>
          </a:prstGeom>
        </p:spPr>
        <p:txBody>
          <a:bodyPr vert="horz" wrap="square" lIns="0" tIns="34288" rIns="0" bIns="34288" rtlCol="0" anchor="ctr">
            <a:spAutoFit/>
          </a:bodyPr>
          <a:lstStyle>
            <a:lvl1pPr algn="l" defTabSz="685748" rtl="1" eaLnBrk="1" latinLnBrk="0" hangingPunct="1">
              <a:lnSpc>
                <a:spcPct val="90000"/>
              </a:lnSpc>
              <a:spcBef>
                <a:spcPct val="0"/>
              </a:spcBef>
              <a:buNone/>
              <a:defRPr sz="2100" kern="1200">
                <a:solidFill>
                  <a:schemeClr val="tx1"/>
                </a:solidFill>
                <a:latin typeface="+mj-lt"/>
                <a:ea typeface="+mj-ea"/>
                <a:cs typeface="+mj-cs"/>
              </a:defRPr>
            </a:lvl1pPr>
          </a:lstStyle>
          <a:p>
            <a:pPr algn="ctr"/>
            <a:r>
              <a:rPr lang="fa-IR" sz="1800" b="1" smtClean="0">
                <a:cs typeface="B Titr" panose="00000700000000000000" pitchFamily="2" charset="-78"/>
              </a:rPr>
              <a:t>اصول اخلاقي در سردبيری و داوری نشريات علمی و پژوهشی</a:t>
            </a:r>
            <a:endParaRPr lang="en-US" sz="1800" dirty="0"/>
          </a:p>
        </p:txBody>
      </p:sp>
      <p:sp>
        <p:nvSpPr>
          <p:cNvPr id="5" name="Slide Number Placeholder 4"/>
          <p:cNvSpPr>
            <a:spLocks noGrp="1"/>
          </p:cNvSpPr>
          <p:nvPr>
            <p:ph type="sldNum" sz="quarter" idx="12"/>
          </p:nvPr>
        </p:nvSpPr>
        <p:spPr/>
        <p:txBody>
          <a:bodyPr/>
          <a:lstStyle/>
          <a:p>
            <a:fld id="{0FF54DE5-C571-48E8-A5BC-B369434E2F44}" type="slidenum">
              <a:rPr lang="en-US" smtClean="0"/>
              <a:pPr/>
              <a:t>28</a:t>
            </a:fld>
            <a:endParaRPr lang="en-US"/>
          </a:p>
        </p:txBody>
      </p:sp>
    </p:spTree>
    <p:extLst>
      <p:ext uri="{BB962C8B-B14F-4D97-AF65-F5344CB8AC3E}">
        <p14:creationId xmlns:p14="http://schemas.microsoft.com/office/powerpoint/2010/main" val="23205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720191" y="1085850"/>
            <a:ext cx="7590329" cy="4057650"/>
          </a:xfrm>
        </p:spPr>
        <p:txBody>
          <a:bodyPr anchor="t">
            <a:normAutofit/>
          </a:bodyPr>
          <a:lstStyle/>
          <a:p>
            <a:pPr marL="0" indent="0" algn="just">
              <a:buNone/>
            </a:pPr>
            <a:endParaRPr lang="en-US" sz="1050" b="1" dirty="0">
              <a:cs typeface="B Nazanin" panose="00000400000000000000" pitchFamily="2" charset="-78"/>
            </a:endParaRPr>
          </a:p>
          <a:p>
            <a:pPr marL="0" indent="0" algn="just">
              <a:buNone/>
            </a:pPr>
            <a:r>
              <a:rPr lang="fa-IR" sz="1200" b="1" dirty="0" smtClean="0">
                <a:cs typeface="B Nazanin" panose="00000400000000000000" pitchFamily="2" charset="-78"/>
              </a:rPr>
              <a:t>دستنوشته‌اي </a:t>
            </a:r>
            <a:r>
              <a:rPr lang="fa-IR" sz="1200" b="1" dirty="0">
                <a:cs typeface="B Nazanin" panose="00000400000000000000" pitchFamily="2" charset="-78"/>
              </a:rPr>
              <a:t>كه براي داوري ارسال مي‌شود، بايد از سوي داور نيز به عنوان يك متن محرمانه تلقي شود و اطلاعات مربوط يا مندرج در آن با هيچ فرد ديگري در ميان گذاشته نشود. داور مجاز نيست از دستنوشته‌ي مورد داوري براي هيچ مقصود ديگري به جز داوري استفاده كند و لازم است بعد از پايان داوري از نگهداري دستنوشته به هر شكل، اجتناب کند.</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داوران </a:t>
            </a:r>
            <a:r>
              <a:rPr lang="fa-IR" sz="1200" dirty="0">
                <a:cs typeface="B Nazanin" panose="00000400000000000000" pitchFamily="2" charset="-78"/>
              </a:rPr>
              <a:t>و نويسنده(گان) دستنوشته بايد از برقراري ارتباط با يكديگر (در رابطه با داوري آن دستنوشته) در طول فرآيند داوري امتناع كنند. در صورتي­كه داور، مشورت با فرد ديگري را براي داوري ضروري بداند و اين مشورت متضمن افشاي مطالب مندرج در مقاله باشد، اين كار تنها با كسب اجازه از سردبير مجله قابل انجام است</a:t>
            </a:r>
            <a:r>
              <a:rPr lang="fa-IR" sz="1200" dirty="0" smtClean="0">
                <a:cs typeface="B Nazanin" panose="00000400000000000000" pitchFamily="2" charset="-78"/>
              </a:rPr>
              <a:t>.</a:t>
            </a:r>
            <a:endParaRPr lang="en-US" sz="1200" dirty="0">
              <a:cs typeface="B Nazanin" panose="00000400000000000000" pitchFamily="2" charset="-78"/>
            </a:endParaRPr>
          </a:p>
          <a:p>
            <a:pPr marL="0" indent="0" algn="just">
              <a:buNone/>
            </a:pPr>
            <a:endParaRPr lang="en-US" sz="1050" dirty="0">
              <a:cs typeface="B Nazanin" panose="00000400000000000000" pitchFamily="2" charset="-78"/>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684" y="2907738"/>
            <a:ext cx="3945462" cy="2235762"/>
          </a:xfrm>
          <a:prstGeom prst="rect">
            <a:avLst/>
          </a:prstGeom>
        </p:spPr>
      </p:pic>
      <p:sp>
        <p:nvSpPr>
          <p:cNvPr id="4" name="Rectangle 3"/>
          <p:cNvSpPr/>
          <p:nvPr/>
        </p:nvSpPr>
        <p:spPr>
          <a:xfrm>
            <a:off x="4588185" y="2629911"/>
            <a:ext cx="3722335" cy="1853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1200" dirty="0">
                <a:solidFill>
                  <a:schemeClr val="tx1"/>
                </a:solidFill>
                <a:cs typeface="B Nazanin" panose="00000400000000000000" pitchFamily="2" charset="-78"/>
              </a:rPr>
              <a:t>مفاد ماده‌ي فوق نسبت به تمامي دستنوشته‌هايي که براي داوري همتا ارسال ­شده و داور به هر دليل از پذيرش داوري آن خودداري کرده‌است نيز جاري مي‌باشد.</a:t>
            </a:r>
            <a:endParaRPr lang="en-US" sz="1200" dirty="0">
              <a:solidFill>
                <a:schemeClr val="tx1"/>
              </a:solidFill>
              <a:cs typeface="B Nazanin" panose="00000400000000000000" pitchFamily="2" charset="-78"/>
            </a:endParaRPr>
          </a:p>
          <a:p>
            <a:pPr algn="just" rtl="1"/>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pPr/>
              <a:t>29</a:t>
            </a:fld>
            <a:endParaRPr lang="en-US"/>
          </a:p>
        </p:txBody>
      </p:sp>
    </p:spTree>
    <p:extLst>
      <p:ext uri="{BB962C8B-B14F-4D97-AF65-F5344CB8AC3E}">
        <p14:creationId xmlns:p14="http://schemas.microsoft.com/office/powerpoint/2010/main" val="94212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normAutofit/>
          </a:bodyPr>
          <a:lstStyle/>
          <a:p>
            <a:pPr algn="ctr"/>
            <a:r>
              <a:rPr lang="fa-IR" sz="1800" b="1" dirty="0">
                <a:cs typeface="B Nazanin" panose="00000400000000000000" pitchFamily="2" charset="-78"/>
              </a:rPr>
              <a:t>فردي نويسنده يك مقاله محسوب مي­شود كه چهار شرط زير را به طور </a:t>
            </a:r>
            <a:r>
              <a:rPr lang="fa-IR" sz="1800" b="1" u="sng" dirty="0">
                <a:cs typeface="B Nazanin" panose="00000400000000000000" pitchFamily="2" charset="-78"/>
              </a:rPr>
              <a:t>هم‌زمان</a:t>
            </a:r>
            <a:r>
              <a:rPr lang="fa-IR" sz="1800" b="1" dirty="0">
                <a:cs typeface="B Nazanin" panose="00000400000000000000" pitchFamily="2" charset="-78"/>
              </a:rPr>
              <a:t> دارا باشد:</a:t>
            </a:r>
            <a:endParaRPr lang="en-US" sz="1800" b="1" dirty="0">
              <a:cs typeface="B Nazanin"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9668203"/>
              </p:ext>
            </p:extLst>
          </p:nvPr>
        </p:nvGraphicFramePr>
        <p:xfrm>
          <a:off x="752559" y="1222375"/>
          <a:ext cx="7594516" cy="318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0FF54DE5-C571-48E8-A5BC-B369434E2F44}" type="slidenum">
              <a:rPr lang="en-US" smtClean="0"/>
              <a:pPr/>
              <a:t>3</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828675" y="1085850"/>
            <a:ext cx="7485512" cy="4057650"/>
          </a:xfrm>
        </p:spPr>
        <p:txBody>
          <a:bodyPr anchor="t">
            <a:normAutofit/>
          </a:bodyPr>
          <a:lstStyle/>
          <a:p>
            <a:pPr marL="0" indent="0" algn="just">
              <a:buNone/>
            </a:pPr>
            <a:r>
              <a:rPr lang="fa-IR" sz="1200" dirty="0" smtClean="0">
                <a:cs typeface="B Nazanin" panose="00000400000000000000" pitchFamily="2" charset="-78"/>
              </a:rPr>
              <a:t>در </a:t>
            </a:r>
            <a:r>
              <a:rPr lang="fa-IR" sz="1200" dirty="0">
                <a:cs typeface="B Nazanin" panose="00000400000000000000" pitchFamily="2" charset="-78"/>
              </a:rPr>
              <a:t>داوري همتا، داور بايد به نقاط قوت و ضعف دستنوشته توجه كند و در صورت امكان راهكارهايي را براي رفع اشكالات موجود به نويسنده(گان) توصيه کند. اين كار بايد با رعايت احترام به </a:t>
            </a:r>
            <a:r>
              <a:rPr lang="fa-IR" sz="1200" b="1" u="sng" dirty="0">
                <a:cs typeface="B Nazanin" panose="00000400000000000000" pitchFamily="2" charset="-78"/>
              </a:rPr>
              <a:t>استقلال فكري نويسنده(گان) </a:t>
            </a:r>
            <a:r>
              <a:rPr lang="fa-IR" sz="1200" dirty="0">
                <a:cs typeface="B Nazanin" panose="00000400000000000000" pitchFamily="2" charset="-78"/>
              </a:rPr>
              <a:t>به انجام برسد.</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داور </a:t>
            </a:r>
            <a:r>
              <a:rPr lang="fa-IR" sz="1200" dirty="0">
                <a:cs typeface="B Nazanin" panose="00000400000000000000" pitchFamily="2" charset="-78"/>
              </a:rPr>
              <a:t>در صورت پذيرش يك دستنوشته براي داوري همتا، بايد اين كار را در </a:t>
            </a:r>
            <a:r>
              <a:rPr lang="fa-IR" sz="1200" b="1" dirty="0">
                <a:cs typeface="B Nazanin" panose="00000400000000000000" pitchFamily="2" charset="-78"/>
              </a:rPr>
              <a:t>مهلت اعلام شده </a:t>
            </a:r>
            <a:r>
              <a:rPr lang="fa-IR" sz="1200" dirty="0">
                <a:cs typeface="B Nazanin" panose="00000400000000000000" pitchFamily="2" charset="-78"/>
              </a:rPr>
              <a:t>از سوي سردبير مجله به انجام برساند</a:t>
            </a:r>
            <a:r>
              <a:rPr lang="fa-IR" sz="1200" dirty="0" smtClean="0">
                <a:cs typeface="B Nazanin" panose="00000400000000000000" pitchFamily="2" charset="-78"/>
              </a:rPr>
              <a:t>.</a:t>
            </a: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در </a:t>
            </a:r>
            <a:r>
              <a:rPr lang="fa-IR" sz="1200" dirty="0">
                <a:cs typeface="B Nazanin" panose="00000400000000000000" pitchFamily="2" charset="-78"/>
              </a:rPr>
              <a:t>صورتي­كه مهلت اعلام شده از سوي سردبير مجله براي داوري مناسب نيست، داور بايد از پذيرش داوري آن دستنوشته امتناع كند يا در مورد مهلت ديگري با سردبير مجله به توافق برسد.</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داور </a:t>
            </a:r>
            <a:r>
              <a:rPr lang="fa-IR" sz="1200" dirty="0">
                <a:cs typeface="B Nazanin" panose="00000400000000000000" pitchFamily="2" charset="-78"/>
              </a:rPr>
              <a:t>بايد علاوه بر بررسي‌هاي علمي و فني در داوري، هر گونه عدم رعايت مفاد اين راهنما را نيز به اطلاع سردبير برساند.</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ارتباط </a:t>
            </a:r>
            <a:r>
              <a:rPr lang="fa-IR" sz="1200" dirty="0">
                <a:cs typeface="B Nazanin" panose="00000400000000000000" pitchFamily="2" charset="-78"/>
              </a:rPr>
              <a:t>سردبيران با ناشران، مالكين و صاحبان امتياز مجلات بايد كاملا براساس اصل </a:t>
            </a:r>
            <a:r>
              <a:rPr lang="fa-IR" sz="1200" b="1" i="1" dirty="0">
                <a:solidFill>
                  <a:srgbClr val="0070C0"/>
                </a:solidFill>
                <a:cs typeface="B Nazanin" panose="00000400000000000000" pitchFamily="2" charset="-78"/>
              </a:rPr>
              <a:t>"استقلال سردبيري" </a:t>
            </a:r>
            <a:r>
              <a:rPr lang="fa-IR" sz="1200" dirty="0">
                <a:cs typeface="B Nazanin" panose="00000400000000000000" pitchFamily="2" charset="-78"/>
              </a:rPr>
              <a:t>باشد، به اين معنا که در تصميم­گيري براي پذيرش يا رد مقالات کاملا مستقل بوده و تحت تاثير يا فشار ناشران و يا مالكين مجلات قرار نگيرند و آزادي و اختيارعمل كافي براي تصميم‌گيري و ايفاي مستقلانه‌ي وظايف خود داشته باشند.</a:t>
            </a:r>
            <a:endParaRPr lang="en-US" sz="1200" dirty="0">
              <a:cs typeface="B Nazanin" panose="00000400000000000000" pitchFamily="2" charset="-78"/>
            </a:endParaRPr>
          </a:p>
          <a:p>
            <a:pPr marL="0" indent="0" algn="just">
              <a:buNone/>
            </a:pPr>
            <a:r>
              <a:rPr lang="fa-IR" sz="1050" dirty="0">
                <a:cs typeface="B Nazanin" panose="00000400000000000000" pitchFamily="2" charset="-78"/>
              </a:rPr>
              <a:t> </a:t>
            </a:r>
            <a:endParaRPr lang="en-US" sz="1050" dirty="0">
              <a:cs typeface="B Nazanin" panose="00000400000000000000" pitchFamily="2" charset="-78"/>
            </a:endParaRPr>
          </a:p>
          <a:p>
            <a:pPr marL="0" indent="0" algn="just">
              <a:buNone/>
            </a:pPr>
            <a:endParaRPr lang="en-US" sz="105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30</a:t>
            </a:fld>
            <a:endParaRPr lang="en-US"/>
          </a:p>
        </p:txBody>
      </p:sp>
    </p:spTree>
    <p:extLst>
      <p:ext uri="{BB962C8B-B14F-4D97-AF65-F5344CB8AC3E}">
        <p14:creationId xmlns:p14="http://schemas.microsoft.com/office/powerpoint/2010/main" val="38909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809204" y="1085850"/>
            <a:ext cx="7436580" cy="4057650"/>
          </a:xfrm>
        </p:spPr>
        <p:txBody>
          <a:bodyPr anchor="ctr">
            <a:normAutofit/>
          </a:bodyPr>
          <a:lstStyle/>
          <a:p>
            <a:pPr marL="0" indent="0" algn="just" rtl="1">
              <a:buNone/>
            </a:pPr>
            <a:endParaRPr lang="fa-IR" sz="1200" dirty="0" smtClean="0">
              <a:cs typeface="B Nazanin" panose="00000400000000000000" pitchFamily="2" charset="-78"/>
            </a:endParaRPr>
          </a:p>
          <a:p>
            <a:pPr marL="0" indent="0" algn="just" rtl="1">
              <a:buNone/>
            </a:pPr>
            <a:r>
              <a:rPr lang="fa-IR" sz="1200" dirty="0" smtClean="0">
                <a:cs typeface="B Nazanin" panose="00000400000000000000" pitchFamily="2" charset="-78"/>
              </a:rPr>
              <a:t>اطلاعات </a:t>
            </a:r>
            <a:r>
              <a:rPr lang="fa-IR" sz="1200" dirty="0">
                <a:cs typeface="B Nazanin" panose="00000400000000000000" pitchFamily="2" charset="-78"/>
              </a:rPr>
              <a:t>مشخص كننده‌ي هويت شخصي آزمودني‌ها، كاركنان محل انجام پژوهش يا هر فرد ديگري غير از نويسندگان دستنوشته و افرادي که از آن‌ها تقدير و تشکر مي‌شود، نبايد در متن دستنوشته، عكس‌ها، شجره‌نامه‌ها يا هر قسمت ديگري آورده شود، مگر اين‌كه فرد مورد نظر يا نماينده قانوني او براي نشر آن اطلاعات رضايت آگاهانه‌ي كتبي داده باشد.</a:t>
            </a:r>
          </a:p>
          <a:p>
            <a:pPr marL="0" indent="0" algn="just" rtl="1">
              <a:buNone/>
            </a:pPr>
            <a:endParaRPr lang="en-US" sz="1200" dirty="0">
              <a:cs typeface="B Nazanin" panose="00000400000000000000" pitchFamily="2" charset="-78"/>
            </a:endParaRPr>
          </a:p>
          <a:p>
            <a:pPr marL="0" indent="0" algn="just" rtl="1">
              <a:buNone/>
            </a:pPr>
            <a:r>
              <a:rPr lang="fa-IR" sz="1200" dirty="0" smtClean="0">
                <a:cs typeface="B Nazanin" panose="00000400000000000000" pitchFamily="2" charset="-78"/>
              </a:rPr>
              <a:t>سردبير </a:t>
            </a:r>
            <a:r>
              <a:rPr lang="fa-IR" sz="1200" dirty="0">
                <a:cs typeface="B Nazanin" panose="00000400000000000000" pitchFamily="2" charset="-78"/>
              </a:rPr>
              <a:t>وظيفه دارد كه از محرمانه ماندن هرگونه اطلاعات مربوط به اشخاص و بیمارانی كه در تحقيق شرکت كرده­اند و ممکن است اطلاعات آن­ها در اثر انتشار مقاله فاش شود، اطمينان يابد. بنابراين در صورت نياز مي­تواند فرم­هاي رضايت آگاهانه امضاء شده توسط افراد مورد مطالعه را، كه ممكن است ضمن چاپ مقاله هويتشان برملا شود از نويسندگان درخواست كند.</a:t>
            </a:r>
          </a:p>
          <a:p>
            <a:pPr marL="0" indent="0" algn="just" rtl="1">
              <a:buNone/>
            </a:pPr>
            <a:endParaRPr lang="en-US" sz="1200" dirty="0">
              <a:cs typeface="B Nazanin" panose="00000400000000000000" pitchFamily="2" charset="-78"/>
            </a:endParaRPr>
          </a:p>
          <a:p>
            <a:pPr marL="0" indent="0" algn="just" rtl="1">
              <a:buNone/>
            </a:pPr>
            <a:r>
              <a:rPr lang="fa-IR" sz="1200" dirty="0" smtClean="0">
                <a:cs typeface="B Nazanin" panose="00000400000000000000" pitchFamily="2" charset="-78"/>
              </a:rPr>
              <a:t>درمورد </a:t>
            </a:r>
            <a:r>
              <a:rPr lang="fa-IR" sz="1200" dirty="0">
                <a:cs typeface="B Nazanin" panose="00000400000000000000" pitchFamily="2" charset="-78"/>
              </a:rPr>
              <a:t>عكس افراد، پوشش بايد به‌گونه‌اي باشدكه منجربه شناسايي فرد نشود و پوشش چشم‌ها به­تنهايي كفايت نمي‌كند، مگر آن‌كه رضايت آگاهانه‌ي كتبي اخذ شده باشد. </a:t>
            </a:r>
          </a:p>
          <a:p>
            <a:pPr marL="0" indent="0" algn="just" rtl="1">
              <a:buNone/>
            </a:pPr>
            <a:endParaRPr lang="en-US" sz="1200" dirty="0">
              <a:cs typeface="B Nazanin" panose="00000400000000000000" pitchFamily="2" charset="-78"/>
            </a:endParaRPr>
          </a:p>
          <a:p>
            <a:pPr algn="just" rtl="1"/>
            <a:endParaRPr lang="en-US" sz="1050" dirty="0">
              <a:cs typeface="B Nazanin" panose="00000400000000000000" pitchFamily="2" charset="-78"/>
            </a:endParaRP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06221" y="468511"/>
            <a:ext cx="2257247" cy="1488935"/>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n-US" smtClean="0"/>
              <a:pPr/>
              <a:t>31</a:t>
            </a:fld>
            <a:endParaRPr lang="en-US"/>
          </a:p>
        </p:txBody>
      </p:sp>
    </p:spTree>
    <p:extLst>
      <p:ext uri="{BB962C8B-B14F-4D97-AF65-F5344CB8AC3E}">
        <p14:creationId xmlns:p14="http://schemas.microsoft.com/office/powerpoint/2010/main" val="8038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lgn="just">
              <a:buNone/>
            </a:pPr>
            <a:r>
              <a:rPr lang="fa-IR" sz="1200" dirty="0">
                <a:cs typeface="B Nazanin" panose="00000400000000000000" pitchFamily="2" charset="-78"/>
              </a:rPr>
              <a:t>در صورتي­كه انتشار دستنوشته بدون محرمانه ماندن كامل كليه‌ي اطلاعات هويتي يا اطلاعاتي كه مي‌تواند منجر به كشف هويت افراد مذكور در ماده‌ي فوق شود، امكان‌پذير نبوده و اخذ رضايت آگاهانه نيز مقدور نباشد، رسيدگي به اصل ادعاي عدم دسترسي به افراد مذكور و ضرورت انتشار اطلاعات و تصميم‌گيري در مورد انتشار آن، به عهده‌ي كميته‌ي اخلاق دانشگاهي و يا کميته ملي اخلاق در پژوهش هاي زيست پزشکي وزارت بهداشت، درمان و آموزش پزشکي خواهد­بود.</a:t>
            </a:r>
          </a:p>
          <a:p>
            <a:pPr marL="0" indent="0" algn="just">
              <a:buNone/>
            </a:pPr>
            <a:endParaRPr lang="en-US" sz="1200" dirty="0">
              <a:cs typeface="B Nazanin" panose="00000400000000000000" pitchFamily="2" charset="-78"/>
            </a:endParaRPr>
          </a:p>
          <a:p>
            <a:pPr marL="0" indent="0" algn="just">
              <a:buNone/>
            </a:pPr>
            <a:r>
              <a:rPr lang="fa-IR" sz="1200" dirty="0">
                <a:cs typeface="B Nazanin" panose="00000400000000000000" pitchFamily="2" charset="-78"/>
              </a:rPr>
              <a:t>انتشار اطلاعاتي كه از پيش و به روش صحيح در دسترس عموم قرارگرفته‌اند، نيازبه اخذ رضايت آگاهانه ندارد.</a:t>
            </a:r>
            <a:endParaRPr lang="en-US" sz="1200" dirty="0">
              <a:cs typeface="B Nazanin" panose="00000400000000000000" pitchFamily="2" charset="-78"/>
            </a:endParaRPr>
          </a:p>
          <a:p>
            <a:endParaRPr lang="en-US" dirty="0"/>
          </a:p>
        </p:txBody>
      </p:sp>
      <p:sp>
        <p:nvSpPr>
          <p:cNvPr id="4" name="Title 4"/>
          <p:cNvSpPr txBox="1">
            <a:spLocks/>
          </p:cNvSpPr>
          <p:nvPr/>
        </p:nvSpPr>
        <p:spPr>
          <a:xfrm>
            <a:off x="828675" y="305776"/>
            <a:ext cx="7485512" cy="325470"/>
          </a:xfrm>
          <a:prstGeom prst="rect">
            <a:avLst/>
          </a:prstGeom>
        </p:spPr>
        <p:txBody>
          <a:bodyPr vert="horz" wrap="square" lIns="0" tIns="34288" rIns="0" bIns="34288" rtlCol="0" anchor="ctr">
            <a:spAutoFit/>
          </a:bodyPr>
          <a:lstStyle>
            <a:lvl1pPr algn="l" defTabSz="685748" rtl="1" eaLnBrk="1" latinLnBrk="0" hangingPunct="1">
              <a:lnSpc>
                <a:spcPct val="90000"/>
              </a:lnSpc>
              <a:spcBef>
                <a:spcPct val="0"/>
              </a:spcBef>
              <a:buNone/>
              <a:defRPr sz="2100" kern="1200">
                <a:solidFill>
                  <a:schemeClr val="tx1"/>
                </a:solidFill>
                <a:latin typeface="+mj-lt"/>
                <a:ea typeface="+mj-ea"/>
                <a:cs typeface="+mj-cs"/>
              </a:defRPr>
            </a:lvl1pPr>
          </a:lstStyle>
          <a:p>
            <a:pPr algn="ctr"/>
            <a:r>
              <a:rPr lang="fa-IR" sz="1800" b="1" smtClean="0">
                <a:cs typeface="B Titr" panose="00000700000000000000" pitchFamily="2" charset="-78"/>
              </a:rPr>
              <a:t>اصول اخلاقي در سردبيری و داوری نشريات علمی و پژوهشی</a:t>
            </a:r>
            <a:endParaRPr lang="en-US" sz="1800" dirty="0"/>
          </a:p>
        </p:txBody>
      </p:sp>
      <p:sp>
        <p:nvSpPr>
          <p:cNvPr id="5" name="Slide Number Placeholder 4"/>
          <p:cNvSpPr>
            <a:spLocks noGrp="1"/>
          </p:cNvSpPr>
          <p:nvPr>
            <p:ph type="sldNum" sz="quarter" idx="12"/>
          </p:nvPr>
        </p:nvSpPr>
        <p:spPr/>
        <p:txBody>
          <a:bodyPr/>
          <a:lstStyle/>
          <a:p>
            <a:fld id="{0FF54DE5-C571-48E8-A5BC-B369434E2F44}" type="slidenum">
              <a:rPr lang="en-US" smtClean="0"/>
              <a:pPr/>
              <a:t>32</a:t>
            </a:fld>
            <a:endParaRPr lang="en-US"/>
          </a:p>
        </p:txBody>
      </p:sp>
    </p:spTree>
    <p:extLst>
      <p:ext uri="{BB962C8B-B14F-4D97-AF65-F5344CB8AC3E}">
        <p14:creationId xmlns:p14="http://schemas.microsoft.com/office/powerpoint/2010/main" val="19239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6"/>
            <a:ext cx="7485512" cy="325470"/>
          </a:xfrm>
          <a:prstGeom prst="rect">
            <a:avLst/>
          </a:prstGeom>
        </p:spPr>
        <p:txBody>
          <a:bodyPr wrap="square" anchor="ctr">
            <a:spAutoFit/>
          </a:bodyPr>
          <a:lstStyle/>
          <a:p>
            <a:pPr algn="ctr"/>
            <a:r>
              <a:rPr lang="fa-IR" sz="1800" b="1" dirty="0">
                <a:cs typeface="B Titr" panose="00000700000000000000" pitchFamily="2" charset="-78"/>
              </a:rPr>
              <a:t>اصول اخلاقي در سردبيری و داوری نشريات علمی و پژوهشی</a:t>
            </a:r>
            <a:endParaRPr lang="en-US" sz="1800" dirty="0"/>
          </a:p>
        </p:txBody>
      </p:sp>
      <p:sp>
        <p:nvSpPr>
          <p:cNvPr id="3" name="Content Placeholder 2"/>
          <p:cNvSpPr>
            <a:spLocks noGrp="1"/>
          </p:cNvSpPr>
          <p:nvPr>
            <p:ph idx="1"/>
          </p:nvPr>
        </p:nvSpPr>
        <p:spPr>
          <a:xfrm>
            <a:off x="809204" y="1085850"/>
            <a:ext cx="7485132" cy="4057650"/>
          </a:xfrm>
        </p:spPr>
        <p:txBody>
          <a:bodyPr anchor="t">
            <a:normAutofit/>
          </a:bodyPr>
          <a:lstStyle/>
          <a:p>
            <a:pPr algn="just" rtl="1"/>
            <a:r>
              <a:rPr lang="fa-IR" sz="1200" dirty="0" smtClean="0">
                <a:cs typeface="B Nazanin" panose="00000400000000000000" pitchFamily="2" charset="-78"/>
              </a:rPr>
              <a:t>لازم </a:t>
            </a:r>
            <a:r>
              <a:rPr lang="fa-IR" sz="1200" dirty="0">
                <a:cs typeface="B Nazanin" panose="00000400000000000000" pitchFamily="2" charset="-78"/>
              </a:rPr>
              <a:t>است سردبير در مورد مقالات چاپ شده، اجازه انتقاد و چاپ نامه­هاي انتقادي را به خوانندگان مجله بدهد</a:t>
            </a:r>
            <a:r>
              <a:rPr lang="fa-IR" sz="1200" dirty="0" smtClean="0">
                <a:cs typeface="B Nazanin" panose="00000400000000000000" pitchFamily="2" charset="-78"/>
              </a:rPr>
              <a:t>.</a:t>
            </a:r>
          </a:p>
          <a:p>
            <a:pPr algn="just" rtl="1"/>
            <a:endParaRPr lang="en-US" sz="1200" dirty="0">
              <a:cs typeface="B Nazanin" panose="00000400000000000000" pitchFamily="2" charset="-78"/>
            </a:endParaRPr>
          </a:p>
          <a:p>
            <a:pPr algn="just" rtl="1"/>
            <a:endParaRPr lang="fa-IR" sz="1200" dirty="0" smtClean="0">
              <a:cs typeface="B Nazanin" panose="00000400000000000000" pitchFamily="2" charset="-78"/>
            </a:endParaRPr>
          </a:p>
          <a:p>
            <a:pPr algn="just" rtl="1"/>
            <a:r>
              <a:rPr lang="fa-IR" sz="1200" dirty="0" smtClean="0">
                <a:cs typeface="B Nazanin" panose="00000400000000000000" pitchFamily="2" charset="-78"/>
              </a:rPr>
              <a:t>سردبير </a:t>
            </a:r>
            <a:r>
              <a:rPr lang="fa-IR" sz="1200" dirty="0">
                <a:cs typeface="B Nazanin" panose="00000400000000000000" pitchFamily="2" charset="-78"/>
              </a:rPr>
              <a:t>بايد امكان چاپ مقالاتي كه با استفاده از روش صحيح به </a:t>
            </a:r>
            <a:r>
              <a:rPr lang="fa-IR" sz="1200" b="1" dirty="0">
                <a:cs typeface="B Nazanin" panose="00000400000000000000" pitchFamily="2" charset="-78"/>
              </a:rPr>
              <a:t>جواب منفي </a:t>
            </a:r>
            <a:r>
              <a:rPr lang="fa-IR" sz="1200" dirty="0">
                <a:cs typeface="B Nazanin" panose="00000400000000000000" pitchFamily="2" charset="-78"/>
              </a:rPr>
              <a:t>مي­رسند را فراهم کند و نظر منفي نسبت به چاپ اینگونه </a:t>
            </a:r>
            <a:r>
              <a:rPr lang="fa-IR" sz="1200" dirty="0" smtClean="0">
                <a:cs typeface="B Nazanin" panose="00000400000000000000" pitchFamily="2" charset="-78"/>
              </a:rPr>
              <a:t>مقالات </a:t>
            </a:r>
            <a:r>
              <a:rPr lang="fa-IR" sz="1200" dirty="0">
                <a:cs typeface="B Nazanin" panose="00000400000000000000" pitchFamily="2" charset="-78"/>
              </a:rPr>
              <a:t>نداشته باشد</a:t>
            </a:r>
            <a:r>
              <a:rPr lang="fa-IR" sz="1200" dirty="0" smtClean="0">
                <a:cs typeface="B Nazanin" panose="00000400000000000000" pitchFamily="2" charset="-78"/>
              </a:rPr>
              <a:t>.</a:t>
            </a:r>
            <a:endParaRPr lang="en-US" sz="1200" dirty="0">
              <a:cs typeface="B Nazanin" panose="00000400000000000000" pitchFamily="2" charset="-78"/>
            </a:endParaRPr>
          </a:p>
          <a:p>
            <a:pPr algn="just" rtl="1"/>
            <a:r>
              <a:rPr lang="fa-IR" sz="1200" dirty="0" smtClean="0">
                <a:cs typeface="B Nazanin" panose="00000400000000000000" pitchFamily="2" charset="-78"/>
              </a:rPr>
              <a:t>سردبير </a:t>
            </a:r>
            <a:r>
              <a:rPr lang="fa-IR" sz="1200" dirty="0">
                <a:cs typeface="B Nazanin" panose="00000400000000000000" pitchFamily="2" charset="-78"/>
              </a:rPr>
              <a:t>بايد نسبت به شكاياتي كه از روند اجرا يا ساير مراحل كار در دفتر مجله صورت مي­گيرد پاسخگو بوده و امكان بررسي آن شكايت را فراهم کند</a:t>
            </a:r>
            <a:r>
              <a:rPr lang="fa-IR" sz="1200" dirty="0" smtClean="0">
                <a:cs typeface="B Nazanin" panose="00000400000000000000" pitchFamily="2" charset="-78"/>
              </a:rPr>
              <a:t>.</a:t>
            </a:r>
            <a:endParaRPr lang="en-US" sz="1200" dirty="0">
              <a:cs typeface="B Nazanin" panose="00000400000000000000" pitchFamily="2" charset="-78"/>
            </a:endParaRPr>
          </a:p>
          <a:p>
            <a:pPr algn="just" rtl="1"/>
            <a:r>
              <a:rPr lang="fa-IR" sz="1200" dirty="0" smtClean="0">
                <a:cs typeface="B Nazanin" panose="00000400000000000000" pitchFamily="2" charset="-78"/>
              </a:rPr>
              <a:t>سردبير </a:t>
            </a:r>
            <a:r>
              <a:rPr lang="fa-IR" sz="1200" dirty="0">
                <a:cs typeface="B Nazanin" panose="00000400000000000000" pitchFamily="2" charset="-78"/>
              </a:rPr>
              <a:t>بايد سياست­هاي مشخصي جهت مديريت هرگونه </a:t>
            </a:r>
            <a:r>
              <a:rPr lang="fa-IR" sz="1200" b="1" dirty="0">
                <a:cs typeface="B Nazanin" panose="00000400000000000000" pitchFamily="2" charset="-78"/>
              </a:rPr>
              <a:t>تعارض منافع </a:t>
            </a:r>
            <a:r>
              <a:rPr lang="fa-IR" sz="1200" dirty="0">
                <a:cs typeface="B Nazanin" panose="00000400000000000000" pitchFamily="2" charset="-78"/>
              </a:rPr>
              <a:t>مربوط به خود،كارمندان، نويسندگان، داوران و اعضاء هيات تحريريه داشته باشد</a:t>
            </a:r>
            <a:r>
              <a:rPr lang="fa-IR" sz="1200" dirty="0" smtClean="0">
                <a:cs typeface="B Nazanin" panose="00000400000000000000" pitchFamily="2" charset="-78"/>
              </a:rPr>
              <a:t>.</a:t>
            </a:r>
          </a:p>
          <a:p>
            <a:pPr algn="just" rtl="1"/>
            <a:endParaRPr lang="en-US" sz="1200" dirty="0">
              <a:cs typeface="B Nazanin" panose="00000400000000000000" pitchFamily="2" charset="-78"/>
            </a:endParaRPr>
          </a:p>
          <a:p>
            <a:pPr marL="0" indent="0" algn="ctr" rtl="1">
              <a:buNone/>
            </a:pPr>
            <a:r>
              <a:rPr lang="fa-IR" sz="1200" b="1" dirty="0" smtClean="0">
                <a:cs typeface="B Nazanin" panose="00000400000000000000" pitchFamily="2" charset="-78"/>
              </a:rPr>
              <a:t>سردبيران </a:t>
            </a:r>
            <a:r>
              <a:rPr lang="fa-IR" sz="1200" b="1" dirty="0">
                <a:cs typeface="B Nazanin" panose="00000400000000000000" pitchFamily="2" charset="-78"/>
              </a:rPr>
              <a:t>نشريات نمي­توانند براي چاپ مقاله در نشريات خود، از نويسنده مسوول بخواهند تا براي بالا بردن ميزان ارجاعات مجله، به ساير مقالات شماره­هاي قبلي مجله ارجاع </a:t>
            </a:r>
            <a:r>
              <a:rPr lang="fa-IR" sz="1200" b="1" dirty="0" smtClean="0">
                <a:cs typeface="B Nazanin" panose="00000400000000000000" pitchFamily="2" charset="-78"/>
              </a:rPr>
              <a:t>دهند!</a:t>
            </a:r>
            <a:endParaRPr lang="en-US" sz="1200" b="1" dirty="0">
              <a:cs typeface="B Nazanin" panose="00000400000000000000" pitchFamily="2" charset="-78"/>
            </a:endParaRPr>
          </a:p>
          <a:p>
            <a:pPr algn="just" rtl="1"/>
            <a:endParaRPr lang="en-US" sz="1050" dirty="0">
              <a:cs typeface="B Nazanin" panose="00000400000000000000" pitchFamily="2" charset="-78"/>
            </a:endParaRP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731" y="1013998"/>
            <a:ext cx="2403334" cy="717698"/>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n-US" smtClean="0"/>
              <a:pPr/>
              <a:t>33</a:t>
            </a:fld>
            <a:endParaRPr lang="en-US"/>
          </a:p>
        </p:txBody>
      </p:sp>
    </p:spTree>
    <p:extLst>
      <p:ext uri="{BB962C8B-B14F-4D97-AF65-F5344CB8AC3E}">
        <p14:creationId xmlns:p14="http://schemas.microsoft.com/office/powerpoint/2010/main" val="34246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algn="just"/>
            <a:r>
              <a:rPr lang="fa-IR" sz="1300" dirty="0">
                <a:cs typeface="B Nazanin" panose="00000400000000000000" pitchFamily="2" charset="-78"/>
              </a:rPr>
              <a:t>مجلات بايد سياستي شفاف در مورد چگونگي مديريت مقالاتي كه از طرف خود سردبير، كارمندان، يا اعضاء هيات تحريريه مجلات ارسال مي­شود داشته باشند. در هر حال نبايد در بيش از ۲۰ درصد مقالات هر مجله</a:t>
            </a:r>
            <a:r>
              <a:rPr lang="fa-IR" sz="1300" b="1" dirty="0">
                <a:cs typeface="B Nazanin" panose="00000400000000000000" pitchFamily="2" charset="-78"/>
              </a:rPr>
              <a:t>،</a:t>
            </a:r>
            <a:r>
              <a:rPr lang="fa-IR" sz="1300" dirty="0">
                <a:cs typeface="B Nazanin" panose="00000400000000000000" pitchFamily="2" charset="-78"/>
              </a:rPr>
              <a:t> سردبير و اعضاي هيات تحريريه و مسؤولين مجله نقش داشته باشند</a:t>
            </a:r>
            <a:r>
              <a:rPr lang="fa-IR" sz="1300" dirty="0" smtClean="0">
                <a:cs typeface="B Nazanin" panose="00000400000000000000" pitchFamily="2" charset="-78"/>
              </a:rPr>
              <a:t>.</a:t>
            </a:r>
          </a:p>
          <a:p>
            <a:pPr algn="just"/>
            <a:endParaRPr lang="en-US" sz="1300" dirty="0">
              <a:cs typeface="B Nazanin" panose="00000400000000000000" pitchFamily="2" charset="-78"/>
            </a:endParaRPr>
          </a:p>
          <a:p>
            <a:pPr algn="just"/>
            <a:r>
              <a:rPr lang="fa-IR" sz="1300" dirty="0">
                <a:cs typeface="B Nazanin" panose="00000400000000000000" pitchFamily="2" charset="-78"/>
              </a:rPr>
              <a:t>سياست­هاي مجله شامل اهداف، دورنما، راهنماي نويسندگان، روش داوري و چگونگي انجام آن، انواع موارد غير اخلاقي در حيطه نشر و چگونگي برخورد مجله با آن­ها</a:t>
            </a:r>
            <a:r>
              <a:rPr lang="fa-IR" sz="1300" b="1" dirty="0">
                <a:cs typeface="B Nazanin" panose="00000400000000000000" pitchFamily="2" charset="-78"/>
              </a:rPr>
              <a:t>،</a:t>
            </a:r>
            <a:r>
              <a:rPr lang="fa-IR" sz="1300" dirty="0">
                <a:cs typeface="B Nazanin" panose="00000400000000000000" pitchFamily="2" charset="-78"/>
              </a:rPr>
              <a:t> بايد به­صورت شفاف در صفحات مربوطه جهت اطلاع خوانندگان اعلام شود. </a:t>
            </a:r>
          </a:p>
          <a:p>
            <a:endParaRPr lang="en-US" dirty="0"/>
          </a:p>
        </p:txBody>
      </p:sp>
      <p:sp>
        <p:nvSpPr>
          <p:cNvPr id="4" name="Title 4"/>
          <p:cNvSpPr txBox="1">
            <a:spLocks/>
          </p:cNvSpPr>
          <p:nvPr/>
        </p:nvSpPr>
        <p:spPr>
          <a:xfrm>
            <a:off x="828675" y="305776"/>
            <a:ext cx="7485512" cy="325470"/>
          </a:xfrm>
          <a:prstGeom prst="rect">
            <a:avLst/>
          </a:prstGeom>
        </p:spPr>
        <p:txBody>
          <a:bodyPr vert="horz" wrap="square" lIns="0" tIns="34288" rIns="0" bIns="34288" rtlCol="0" anchor="ctr">
            <a:spAutoFit/>
          </a:bodyPr>
          <a:lstStyle>
            <a:lvl1pPr algn="l" defTabSz="685748" rtl="1" eaLnBrk="1" latinLnBrk="0" hangingPunct="1">
              <a:lnSpc>
                <a:spcPct val="90000"/>
              </a:lnSpc>
              <a:spcBef>
                <a:spcPct val="0"/>
              </a:spcBef>
              <a:buNone/>
              <a:defRPr sz="2100" kern="1200">
                <a:solidFill>
                  <a:schemeClr val="tx1"/>
                </a:solidFill>
                <a:latin typeface="+mj-lt"/>
                <a:ea typeface="+mj-ea"/>
                <a:cs typeface="+mj-cs"/>
              </a:defRPr>
            </a:lvl1pPr>
          </a:lstStyle>
          <a:p>
            <a:pPr algn="ctr"/>
            <a:r>
              <a:rPr lang="fa-IR" sz="1800" b="1" dirty="0" smtClean="0">
                <a:cs typeface="B Titr" panose="00000700000000000000" pitchFamily="2" charset="-78"/>
              </a:rPr>
              <a:t>اصول اخلاقي در سردبيری و داوری نشريات علمی و پژوهشی</a:t>
            </a:r>
            <a:endParaRPr lang="en-US" sz="1800" dirty="0"/>
          </a:p>
        </p:txBody>
      </p:sp>
      <p:sp>
        <p:nvSpPr>
          <p:cNvPr id="5" name="Slide Number Placeholder 4"/>
          <p:cNvSpPr>
            <a:spLocks noGrp="1"/>
          </p:cNvSpPr>
          <p:nvPr>
            <p:ph type="sldNum" sz="quarter" idx="12"/>
          </p:nvPr>
        </p:nvSpPr>
        <p:spPr/>
        <p:txBody>
          <a:bodyPr/>
          <a:lstStyle/>
          <a:p>
            <a:fld id="{0FF54DE5-C571-48E8-A5BC-B369434E2F44}" type="slidenum">
              <a:rPr lang="en-US" smtClean="0"/>
              <a:pPr/>
              <a:t>34</a:t>
            </a:fld>
            <a:endParaRPr lang="en-US"/>
          </a:p>
        </p:txBody>
      </p:sp>
    </p:spTree>
    <p:extLst>
      <p:ext uri="{BB962C8B-B14F-4D97-AF65-F5344CB8AC3E}">
        <p14:creationId xmlns:p14="http://schemas.microsoft.com/office/powerpoint/2010/main" val="387837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216" y="1085850"/>
            <a:ext cx="7363752" cy="4057650"/>
          </a:xfrm>
        </p:spPr>
        <p:txBody>
          <a:bodyPr anchor="ctr">
            <a:normAutofit/>
          </a:bodyPr>
          <a:lstStyle/>
          <a:p>
            <a:pPr marL="0" indent="0" algn="just" rtl="1">
              <a:buNone/>
            </a:pPr>
            <a:r>
              <a:rPr lang="fa-IR" sz="1200" b="1" u="sng" dirty="0" smtClean="0">
                <a:cs typeface="B Nazanin" panose="00000400000000000000" pitchFamily="2" charset="-78"/>
              </a:rPr>
              <a:t>سیاست اخذ آگهی</a:t>
            </a:r>
          </a:p>
          <a:p>
            <a:pPr marL="0" indent="0" algn="just" rtl="1">
              <a:buNone/>
            </a:pPr>
            <a:endParaRPr lang="fa-IR" sz="1200" b="1" u="sng" dirty="0" smtClean="0">
              <a:cs typeface="B Nazanin" panose="00000400000000000000" pitchFamily="2" charset="-78"/>
            </a:endParaRPr>
          </a:p>
          <a:p>
            <a:pPr marL="0" indent="0" algn="just" rtl="1">
              <a:buNone/>
            </a:pPr>
            <a:r>
              <a:rPr lang="fa-IR" sz="1200" dirty="0" smtClean="0">
                <a:cs typeface="B Nazanin" panose="00000400000000000000" pitchFamily="2" charset="-78"/>
              </a:rPr>
              <a:t>نشريه‌هاي </a:t>
            </a:r>
            <a:r>
              <a:rPr lang="fa-IR" sz="1200" dirty="0">
                <a:cs typeface="B Nazanin" panose="00000400000000000000" pitchFamily="2" charset="-78"/>
              </a:rPr>
              <a:t>علمي - پژوهشي، اعم از چاپي و الكترونيك، بايد تنها آگهي‌هايي را براي انتشار بپذيرند كه به ارائه‌ي اطلاعات در مورد واقعه، محصول يا خدمت مورد نظر بپردازند و از هرگونه فعاليت براي تحت تأثير قرار دادن مخاطب، با ارائه‌ي مطالب غير علمي و نادرست، خودداري كنند</a:t>
            </a:r>
            <a:r>
              <a:rPr lang="fa-IR" sz="1200" dirty="0" smtClean="0">
                <a:cs typeface="B Nazanin" panose="00000400000000000000" pitchFamily="2" charset="-78"/>
              </a:rPr>
              <a:t>.</a:t>
            </a:r>
            <a:endParaRPr lang="en-US" sz="1200" dirty="0">
              <a:cs typeface="B Nazanin" panose="00000400000000000000" pitchFamily="2" charset="-78"/>
            </a:endParaRPr>
          </a:p>
          <a:p>
            <a:pPr marL="0" indent="0" algn="just" rtl="1">
              <a:buNone/>
            </a:pPr>
            <a:r>
              <a:rPr lang="fa-IR" sz="1200" dirty="0" smtClean="0">
                <a:cs typeface="B Nazanin" panose="00000400000000000000" pitchFamily="2" charset="-78"/>
              </a:rPr>
              <a:t>تبليغات </a:t>
            </a:r>
            <a:r>
              <a:rPr lang="fa-IR" sz="1200" dirty="0">
                <a:cs typeface="B Nazanin" panose="00000400000000000000" pitchFamily="2" charset="-78"/>
              </a:rPr>
              <a:t>مربوط به موسسات و حرفه­مندان پزشکي بايد داراي مجوز تبليغات از سازمان نظام پزشکي جمهوري اسلامي ايران باشند</a:t>
            </a:r>
            <a:r>
              <a:rPr lang="fa-IR" sz="1200" dirty="0" smtClean="0">
                <a:cs typeface="B Nazanin" panose="00000400000000000000" pitchFamily="2" charset="-78"/>
              </a:rPr>
              <a:t>.</a:t>
            </a:r>
            <a:endParaRPr lang="en-US" sz="1200" dirty="0">
              <a:cs typeface="B Nazanin" panose="00000400000000000000" pitchFamily="2" charset="-78"/>
            </a:endParaRPr>
          </a:p>
          <a:p>
            <a:pPr marL="0" indent="0" algn="just" rtl="1">
              <a:buNone/>
            </a:pPr>
            <a:r>
              <a:rPr lang="fa-IR" sz="1200" dirty="0" smtClean="0">
                <a:cs typeface="B Nazanin" panose="00000400000000000000" pitchFamily="2" charset="-78"/>
              </a:rPr>
              <a:t>مكان </a:t>
            </a:r>
            <a:r>
              <a:rPr lang="fa-IR" sz="1200" dirty="0">
                <a:cs typeface="B Nazanin" panose="00000400000000000000" pitchFamily="2" charset="-78"/>
              </a:rPr>
              <a:t>درج آگهي تبليغاتي نبايد در مجاورت سرمقاله يا مقاله‌اي علمي باشد كه به نوعي ارتباط آن مقاله با آگهي مورد نظر را به ذهن خواننده متبادر سازد</a:t>
            </a:r>
            <a:r>
              <a:rPr lang="fa-IR" sz="1200" dirty="0" smtClean="0">
                <a:cs typeface="B Nazanin" panose="00000400000000000000" pitchFamily="2" charset="-78"/>
              </a:rPr>
              <a:t>.</a:t>
            </a:r>
            <a:endParaRPr lang="en-US" sz="1200" dirty="0">
              <a:cs typeface="B Nazanin" panose="00000400000000000000" pitchFamily="2" charset="-78"/>
            </a:endParaRPr>
          </a:p>
          <a:p>
            <a:pPr marL="0" indent="0" algn="just" rtl="1">
              <a:buNone/>
            </a:pPr>
            <a:r>
              <a:rPr lang="fa-IR" sz="1200" dirty="0" smtClean="0">
                <a:cs typeface="B Nazanin" panose="00000400000000000000" pitchFamily="2" charset="-78"/>
              </a:rPr>
              <a:t>آگهي‌هاي </a:t>
            </a:r>
            <a:r>
              <a:rPr lang="fa-IR" sz="1200" dirty="0">
                <a:cs typeface="B Nazanin" panose="00000400000000000000" pitchFamily="2" charset="-78"/>
              </a:rPr>
              <a:t>تبليغاتي بايد به گونه‌اي در نشريه درج شوند كه به‌خوبي از مندرجات علمي قابل چاپ متمايز باشند</a:t>
            </a:r>
            <a:r>
              <a:rPr lang="fa-IR" sz="1200" dirty="0" smtClean="0">
                <a:cs typeface="B Nazanin" panose="00000400000000000000" pitchFamily="2" charset="-78"/>
              </a:rPr>
              <a:t>.</a:t>
            </a:r>
            <a:endParaRPr lang="en-US" sz="1200" dirty="0">
              <a:cs typeface="B Nazanin" panose="00000400000000000000" pitchFamily="2" charset="-78"/>
            </a:endParaRPr>
          </a:p>
          <a:p>
            <a:pPr marL="0" indent="0" algn="just" rtl="1">
              <a:buNone/>
            </a:pPr>
            <a:r>
              <a:rPr lang="fa-IR" sz="1200" dirty="0" smtClean="0">
                <a:cs typeface="B Nazanin" panose="00000400000000000000" pitchFamily="2" charset="-78"/>
              </a:rPr>
              <a:t>سردبير </a:t>
            </a:r>
            <a:r>
              <a:rPr lang="fa-IR" sz="1200" dirty="0">
                <a:cs typeface="B Nazanin" panose="00000400000000000000" pitchFamily="2" charset="-78"/>
              </a:rPr>
              <a:t>بايد سياست شفافي در خصوص اخذ آگهي و چاپ ضميمه­هايي كه با حمايت مالي همراه هستند داشته باشد، به­طوريکه مسائل مالي از جمله قبول آگهي­هاي تجاري تاثيري در تصميم­گيري علمي در مورد چاپ مقالات نداشته باشد.</a:t>
            </a:r>
            <a:endParaRPr lang="en-US" sz="1200" dirty="0">
              <a:cs typeface="B Nazanin" panose="00000400000000000000" pitchFamily="2" charset="-78"/>
            </a:endParaRPr>
          </a:p>
          <a:p>
            <a:pPr algn="just" rtl="1"/>
            <a:endParaRPr lang="en-US" sz="1050" dirty="0">
              <a:cs typeface="B Nazanin" panose="00000400000000000000" pitchFamily="2" charset="-78"/>
            </a:endParaRPr>
          </a:p>
        </p:txBody>
      </p:sp>
      <p:sp>
        <p:nvSpPr>
          <p:cNvPr id="4" name="Title 4"/>
          <p:cNvSpPr txBox="1">
            <a:spLocks/>
          </p:cNvSpPr>
          <p:nvPr/>
        </p:nvSpPr>
        <p:spPr>
          <a:xfrm>
            <a:off x="828675" y="305776"/>
            <a:ext cx="7485512" cy="325470"/>
          </a:xfrm>
          <a:prstGeom prst="rect">
            <a:avLst/>
          </a:prstGeom>
        </p:spPr>
        <p:txBody>
          <a:bodyPr vert="horz" wrap="square" lIns="0" tIns="34288" rIns="0" bIns="34288" rtlCol="0" anchor="ctr">
            <a:spAutoFit/>
          </a:bodyPr>
          <a:lstStyle>
            <a:lvl1pPr algn="l" defTabSz="685748" rtl="1" eaLnBrk="1" latinLnBrk="0" hangingPunct="1">
              <a:lnSpc>
                <a:spcPct val="90000"/>
              </a:lnSpc>
              <a:spcBef>
                <a:spcPct val="0"/>
              </a:spcBef>
              <a:buNone/>
              <a:defRPr sz="2100" kern="1200">
                <a:solidFill>
                  <a:schemeClr val="tx1"/>
                </a:solidFill>
                <a:latin typeface="+mj-lt"/>
                <a:ea typeface="+mj-ea"/>
                <a:cs typeface="+mj-cs"/>
              </a:defRPr>
            </a:lvl1pPr>
          </a:lstStyle>
          <a:p>
            <a:pPr algn="ctr"/>
            <a:r>
              <a:rPr lang="fa-IR" sz="1800" b="1" dirty="0" smtClean="0">
                <a:cs typeface="B Titr" panose="00000700000000000000" pitchFamily="2" charset="-78"/>
              </a:rPr>
              <a:t>اصول اخلاقي در سردبيری و داوری نشريات علمی و پژوهشی</a:t>
            </a:r>
            <a:endParaRPr lang="en-US" sz="1800" dirty="0"/>
          </a:p>
        </p:txBody>
      </p:sp>
      <p:sp>
        <p:nvSpPr>
          <p:cNvPr id="2" name="Slide Number Placeholder 1"/>
          <p:cNvSpPr>
            <a:spLocks noGrp="1"/>
          </p:cNvSpPr>
          <p:nvPr>
            <p:ph type="sldNum" sz="quarter" idx="12"/>
          </p:nvPr>
        </p:nvSpPr>
        <p:spPr/>
        <p:txBody>
          <a:bodyPr/>
          <a:lstStyle/>
          <a:p>
            <a:fld id="{0FF54DE5-C571-48E8-A5BC-B369434E2F44}" type="slidenum">
              <a:rPr lang="en-US" smtClean="0"/>
              <a:pPr/>
              <a:t>35</a:t>
            </a:fld>
            <a:endParaRPr lang="en-US"/>
          </a:p>
        </p:txBody>
      </p:sp>
    </p:spTree>
    <p:extLst>
      <p:ext uri="{BB962C8B-B14F-4D97-AF65-F5344CB8AC3E}">
        <p14:creationId xmlns:p14="http://schemas.microsoft.com/office/powerpoint/2010/main" val="245737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675" y="1085850"/>
            <a:ext cx="7412683" cy="4057650"/>
          </a:xfrm>
        </p:spPr>
        <p:txBody>
          <a:bodyPr anchor="t">
            <a:normAutofit/>
          </a:bodyPr>
          <a:lstStyle/>
          <a:p>
            <a:pPr marL="0" indent="0" algn="just">
              <a:buNone/>
            </a:pPr>
            <a:r>
              <a:rPr lang="fa-IR" sz="1200" dirty="0" smtClean="0">
                <a:cs typeface="B Nazanin" panose="00000400000000000000" pitchFamily="2" charset="-78"/>
              </a:rPr>
              <a:t>ويژه‌نامه‌ها </a:t>
            </a:r>
            <a:r>
              <a:rPr lang="fa-IR" sz="1200" dirty="0">
                <a:cs typeface="B Nazanin" panose="00000400000000000000" pitchFamily="2" charset="-78"/>
              </a:rPr>
              <a:t>شماره‌هايي از نشريه‌اند كه معمولاً به انتشار مجموعه‌ مقالاتي در رابطه با موضوعي مشخص و يا مجموعه‌ي مقالات يك همايش به‌نحوي كه در ارتباط با موضوعات اصلي مورد بحث در نشريه باشد، اختصاص دارند. ويژه‌نامه‌ غالباً توسط منابع ديگري غير از ناشر مجله حمايت مالي مي‌شود. سردبير مجله مسؤوليت مطالب مندرج در ويژه‌نامه‌ها را همانند شماره‌هاي عادي نشريه به عهده دارد</a:t>
            </a:r>
            <a:r>
              <a:rPr lang="fa-IR" sz="1200" dirty="0" smtClean="0">
                <a:cs typeface="B Nazanin" panose="00000400000000000000" pitchFamily="2" charset="-78"/>
              </a:rPr>
              <a:t>.</a:t>
            </a:r>
            <a:endParaRPr lang="en-US" sz="1200" dirty="0">
              <a:cs typeface="B Nazanin" panose="00000400000000000000" pitchFamily="2" charset="-78"/>
            </a:endParaRPr>
          </a:p>
          <a:p>
            <a:pPr algn="just"/>
            <a:r>
              <a:rPr lang="fa-IR" sz="1200" dirty="0" smtClean="0">
                <a:cs typeface="B Nazanin" panose="00000400000000000000" pitchFamily="2" charset="-78"/>
              </a:rPr>
              <a:t>سردبير </a:t>
            </a:r>
            <a:r>
              <a:rPr lang="fa-IR" sz="1200" dirty="0">
                <a:cs typeface="B Nazanin" panose="00000400000000000000" pitchFamily="2" charset="-78"/>
              </a:rPr>
              <a:t>مجله بايد اختيار ارسال هر دستنوشته‌­اي را براي انتشار در ويژه­نامه، به داوران مستقل و نيز حق عدم پذيرش آن‌ها را، همانند شماره‌هاي عادي مجله، حفظ كند. </a:t>
            </a:r>
          </a:p>
          <a:p>
            <a:pPr algn="just"/>
            <a:r>
              <a:rPr lang="fa-IR" sz="1200" dirty="0" smtClean="0">
                <a:cs typeface="B Nazanin" panose="00000400000000000000" pitchFamily="2" charset="-78"/>
              </a:rPr>
              <a:t>حامي </a:t>
            </a:r>
            <a:r>
              <a:rPr lang="fa-IR" sz="1200" dirty="0">
                <a:cs typeface="B Nazanin" panose="00000400000000000000" pitchFamily="2" charset="-78"/>
              </a:rPr>
              <a:t>مالي ويژه‌نامه، درصورت وجود، بايد به ‌طورشفاف در ويژه‌نامه مشخص شود.</a:t>
            </a:r>
            <a:endParaRPr lang="en-US" sz="1200" dirty="0">
              <a:cs typeface="B Nazanin" panose="00000400000000000000" pitchFamily="2" charset="-78"/>
            </a:endParaRPr>
          </a:p>
          <a:p>
            <a:pPr algn="just"/>
            <a:r>
              <a:rPr lang="fa-IR" sz="1200" dirty="0" smtClean="0">
                <a:cs typeface="B Nazanin" panose="00000400000000000000" pitchFamily="2" charset="-78"/>
              </a:rPr>
              <a:t>نشر </a:t>
            </a:r>
            <a:r>
              <a:rPr lang="fa-IR" sz="1200" dirty="0">
                <a:cs typeface="B Nazanin" panose="00000400000000000000" pitchFamily="2" charset="-78"/>
              </a:rPr>
              <a:t>آگهي در ويژه‌نامه بايد از سياستي مشابه آن‌چه در شماره‌هاي عادي مجله اعمال مي‌شود، تبعيت كند.</a:t>
            </a:r>
          </a:p>
          <a:p>
            <a:pPr algn="just"/>
            <a:r>
              <a:rPr lang="fa-IR" sz="1200" dirty="0" smtClean="0">
                <a:cs typeface="B Nazanin" panose="00000400000000000000" pitchFamily="2" charset="-78"/>
              </a:rPr>
              <a:t>پذيرش </a:t>
            </a:r>
            <a:r>
              <a:rPr lang="fa-IR" sz="1200" dirty="0">
                <a:cs typeface="B Nazanin" panose="00000400000000000000" pitchFamily="2" charset="-78"/>
              </a:rPr>
              <a:t>هدايا يا کمک­هاي حاميان مالي ويژه­نامه براي شخص سردبير و اعضاي هيات تحريريه مجاز نيست.</a:t>
            </a:r>
          </a:p>
          <a:p>
            <a:pPr algn="just"/>
            <a:r>
              <a:rPr lang="fa-IR" sz="1200" dirty="0" smtClean="0">
                <a:cs typeface="B Nazanin" panose="00000400000000000000" pitchFamily="2" charset="-78"/>
              </a:rPr>
              <a:t>در </a:t>
            </a:r>
            <a:r>
              <a:rPr lang="fa-IR" sz="1200" dirty="0">
                <a:cs typeface="B Nazanin" panose="00000400000000000000" pitchFamily="2" charset="-78"/>
              </a:rPr>
              <a:t>ويژه‌نامه‌ها بايد مانند شماره‌‌هاي عادي، ساير مواد اين راهنما رعايت شود.</a:t>
            </a:r>
          </a:p>
          <a:p>
            <a:pPr marL="0" indent="0" algn="just">
              <a:buNone/>
            </a:pPr>
            <a:endParaRPr lang="en-US" sz="1200" dirty="0">
              <a:cs typeface="B Nazanin" panose="00000400000000000000" pitchFamily="2" charset="-78"/>
            </a:endParaRPr>
          </a:p>
          <a:p>
            <a:pPr marL="0" indent="0" algn="just">
              <a:buNone/>
            </a:pPr>
            <a:r>
              <a:rPr lang="fa-IR" sz="1200" dirty="0" smtClean="0">
                <a:cs typeface="B Nazanin" panose="00000400000000000000" pitchFamily="2" charset="-78"/>
              </a:rPr>
              <a:t>نگارش </a:t>
            </a:r>
            <a:r>
              <a:rPr lang="fa-IR" sz="1200" dirty="0">
                <a:cs typeface="B Nazanin" panose="00000400000000000000" pitchFamily="2" charset="-78"/>
              </a:rPr>
              <a:t>يك فصل يا بيشتر، از كتاب‌هايي كه در قالب درسنامه منتشر مي‌شوند، مشمول تمامي مواد اين راهنما مي‌باشد. وظايف سردبير در اين حالت، برعهده‌ي نويسنده‌ي مسؤول كتاب (نامي كه بر روي جلد مندرج است) مي‌باشد.</a:t>
            </a:r>
            <a:endParaRPr lang="en-US" sz="1200" dirty="0">
              <a:cs typeface="B Nazanin" panose="00000400000000000000" pitchFamily="2" charset="-78"/>
            </a:endParaRPr>
          </a:p>
          <a:p>
            <a:pPr marL="0" indent="0" algn="just">
              <a:buNone/>
            </a:pPr>
            <a:endParaRPr lang="en-US" sz="1050" dirty="0">
              <a:cs typeface="B Nazanin" panose="00000400000000000000" pitchFamily="2" charset="-78"/>
            </a:endParaRPr>
          </a:p>
        </p:txBody>
      </p:sp>
      <p:sp>
        <p:nvSpPr>
          <p:cNvPr id="4" name="Title 4"/>
          <p:cNvSpPr txBox="1">
            <a:spLocks/>
          </p:cNvSpPr>
          <p:nvPr/>
        </p:nvSpPr>
        <p:spPr>
          <a:xfrm>
            <a:off x="828675" y="305776"/>
            <a:ext cx="7485512" cy="325470"/>
          </a:xfrm>
          <a:prstGeom prst="rect">
            <a:avLst/>
          </a:prstGeom>
        </p:spPr>
        <p:txBody>
          <a:bodyPr vert="horz" wrap="square" lIns="0" tIns="34288" rIns="0" bIns="34288" rtlCol="0" anchor="ctr">
            <a:spAutoFit/>
          </a:bodyPr>
          <a:lstStyle>
            <a:lvl1pPr algn="l" defTabSz="685748" rtl="1" eaLnBrk="1" latinLnBrk="0" hangingPunct="1">
              <a:lnSpc>
                <a:spcPct val="90000"/>
              </a:lnSpc>
              <a:spcBef>
                <a:spcPct val="0"/>
              </a:spcBef>
              <a:buNone/>
              <a:defRPr sz="2100" kern="1200">
                <a:solidFill>
                  <a:schemeClr val="tx1"/>
                </a:solidFill>
                <a:latin typeface="+mj-lt"/>
                <a:ea typeface="+mj-ea"/>
                <a:cs typeface="+mj-cs"/>
              </a:defRPr>
            </a:lvl1pPr>
          </a:lstStyle>
          <a:p>
            <a:pPr algn="ctr"/>
            <a:r>
              <a:rPr lang="fa-IR" sz="1800" b="1" dirty="0" smtClean="0">
                <a:cs typeface="B Titr" panose="00000700000000000000" pitchFamily="2" charset="-78"/>
              </a:rPr>
              <a:t>اصول اخلاقي در سردبيری و داوری نشريات علمی و پژوهشی</a:t>
            </a:r>
            <a:endParaRPr lang="en-US" sz="1800" dirty="0"/>
          </a:p>
        </p:txBody>
      </p:sp>
      <p:sp>
        <p:nvSpPr>
          <p:cNvPr id="2" name="Slide Number Placeholder 1"/>
          <p:cNvSpPr>
            <a:spLocks noGrp="1"/>
          </p:cNvSpPr>
          <p:nvPr>
            <p:ph type="sldNum" sz="quarter" idx="12"/>
          </p:nvPr>
        </p:nvSpPr>
        <p:spPr/>
        <p:txBody>
          <a:bodyPr/>
          <a:lstStyle/>
          <a:p>
            <a:fld id="{0FF54DE5-C571-48E8-A5BC-B369434E2F44}" type="slidenum">
              <a:rPr lang="en-US" smtClean="0"/>
              <a:pPr/>
              <a:t>36</a:t>
            </a:fld>
            <a:endParaRPr lang="en-US"/>
          </a:p>
        </p:txBody>
      </p:sp>
    </p:spTree>
    <p:extLst>
      <p:ext uri="{BB962C8B-B14F-4D97-AF65-F5344CB8AC3E}">
        <p14:creationId xmlns:p14="http://schemas.microsoft.com/office/powerpoint/2010/main" val="153124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8675" y="305775"/>
            <a:ext cx="7485512" cy="325470"/>
          </a:xfrm>
          <a:prstGeom prst="rect">
            <a:avLst/>
          </a:prstGeom>
        </p:spPr>
        <p:txBody>
          <a:bodyPr wrap="square" anchor="ctr">
            <a:spAutoFit/>
          </a:bodyPr>
          <a:lstStyle/>
          <a:p>
            <a:pPr algn="ctr" rtl="1"/>
            <a:r>
              <a:rPr lang="fa-IR" sz="1800" b="1" dirty="0">
                <a:cs typeface="B Titr" panose="00000700000000000000" pitchFamily="2" charset="-78"/>
              </a:rPr>
              <a:t>شرايط نويسندگي مقالات و آثار </a:t>
            </a:r>
            <a:r>
              <a:rPr lang="fa-IR" sz="1800" b="1" dirty="0" smtClean="0">
                <a:cs typeface="B Titr" panose="00000700000000000000" pitchFamily="2" charset="-78"/>
              </a:rPr>
              <a:t>علمی (ادامه) </a:t>
            </a:r>
            <a:endParaRPr lang="en-US" sz="1800" dirty="0"/>
          </a:p>
        </p:txBody>
      </p:sp>
      <p:sp>
        <p:nvSpPr>
          <p:cNvPr id="3" name="Content Placeholder 2"/>
          <p:cNvSpPr>
            <a:spLocks noGrp="1"/>
          </p:cNvSpPr>
          <p:nvPr>
            <p:ph idx="1"/>
          </p:nvPr>
        </p:nvSpPr>
        <p:spPr>
          <a:xfrm>
            <a:off x="801112" y="1181436"/>
            <a:ext cx="7504688" cy="3447713"/>
          </a:xfrm>
        </p:spPr>
        <p:txBody>
          <a:bodyPr anchor="ctr">
            <a:noAutofit/>
          </a:bodyPr>
          <a:lstStyle/>
          <a:p>
            <a:pPr algn="just">
              <a:buClr>
                <a:schemeClr val="tx1"/>
              </a:buClr>
              <a:buFont typeface="Wingdings" panose="05000000000000000000" pitchFamily="2" charset="2"/>
              <a:buChar char="q"/>
            </a:pPr>
            <a:r>
              <a:rPr lang="fa-IR" sz="1050" b="1" i="1" dirty="0" smtClean="0">
                <a:solidFill>
                  <a:srgbClr val="FF0000"/>
                </a:solidFill>
                <a:cs typeface="B Nazanin" panose="00000400000000000000" pitchFamily="2" charset="-78"/>
              </a:rPr>
              <a:t>حذف </a:t>
            </a:r>
            <a:r>
              <a:rPr lang="fa-IR" sz="1050" b="1" i="1" dirty="0">
                <a:solidFill>
                  <a:srgbClr val="FF0000"/>
                </a:solidFill>
                <a:cs typeface="B Nazanin" panose="00000400000000000000" pitchFamily="2" charset="-78"/>
              </a:rPr>
              <a:t>نام </a:t>
            </a:r>
            <a:r>
              <a:rPr lang="fa-IR" sz="1050" dirty="0">
                <a:cs typeface="B Nazanin" panose="00000400000000000000" pitchFamily="2" charset="-78"/>
              </a:rPr>
              <a:t>فرد يا افرادی که شرايط چهارگانه نويسندگي مقاله را دارا باشند از ليست نويسندگان (</a:t>
            </a:r>
            <a:r>
              <a:rPr lang="fa-IR" sz="1050" b="1" dirty="0">
                <a:effectLst>
                  <a:outerShdw blurRad="38100" dist="38100" dir="2700000" algn="tl">
                    <a:srgbClr val="000000">
                      <a:alpha val="43137"/>
                    </a:srgbClr>
                  </a:outerShdw>
                </a:effectLst>
                <a:cs typeface="B Nazanin" panose="00000400000000000000" pitchFamily="2" charset="-78"/>
              </a:rPr>
              <a:t>نویسنده پنهان</a:t>
            </a:r>
            <a:r>
              <a:rPr lang="fa-IR" sz="1050" dirty="0">
                <a:cs typeface="B Nazanin" panose="00000400000000000000" pitchFamily="2" charset="-78"/>
              </a:rPr>
              <a:t>) ممنوع است</a:t>
            </a:r>
            <a:r>
              <a:rPr lang="fa-IR" sz="1050" dirty="0" smtClean="0">
                <a:cs typeface="B Nazanin" panose="00000400000000000000" pitchFamily="2" charset="-78"/>
              </a:rPr>
              <a:t>.</a:t>
            </a:r>
            <a:endParaRPr lang="en-US" sz="1050" dirty="0" smtClean="0">
              <a:cs typeface="B Nazanin" panose="00000400000000000000" pitchFamily="2" charset="-78"/>
            </a:endParaRPr>
          </a:p>
          <a:p>
            <a:pPr marL="0" indent="0" algn="just">
              <a:buNone/>
            </a:pPr>
            <a:r>
              <a:rPr lang="fa-IR" sz="1050" dirty="0" smtClean="0">
                <a:cs typeface="B Nazanin" panose="00000400000000000000" pitchFamily="2" charset="-78"/>
              </a:rPr>
              <a:t> </a:t>
            </a:r>
            <a:endParaRPr lang="en-US" sz="1050" dirty="0">
              <a:cs typeface="B Nazanin" panose="00000400000000000000" pitchFamily="2" charset="-78"/>
            </a:endParaRPr>
          </a:p>
          <a:p>
            <a:pPr algn="just">
              <a:buClr>
                <a:schemeClr val="tx1"/>
              </a:buClr>
              <a:buFont typeface="Wingdings" panose="05000000000000000000" pitchFamily="2" charset="2"/>
              <a:buChar char="q"/>
            </a:pPr>
            <a:r>
              <a:rPr lang="fa-IR" sz="1050" b="1" i="1" dirty="0" smtClean="0">
                <a:solidFill>
                  <a:srgbClr val="FF0000"/>
                </a:solidFill>
                <a:cs typeface="B Nazanin" panose="00000400000000000000" pitchFamily="2" charset="-78"/>
              </a:rPr>
              <a:t>اضافه </a:t>
            </a:r>
            <a:r>
              <a:rPr lang="fa-IR" sz="1050" b="1" i="1" dirty="0">
                <a:solidFill>
                  <a:srgbClr val="FF0000"/>
                </a:solidFill>
                <a:cs typeface="B Nazanin" panose="00000400000000000000" pitchFamily="2" charset="-78"/>
              </a:rPr>
              <a:t>کردن نام </a:t>
            </a:r>
            <a:r>
              <a:rPr lang="fa-IR" sz="1050" dirty="0">
                <a:cs typeface="B Nazanin" panose="00000400000000000000" pitchFamily="2" charset="-78"/>
              </a:rPr>
              <a:t>فرد يا افرادي كه شرايط چهارگانه نويسندگي را دارا نيستند، در ليست نويسندگان (</a:t>
            </a:r>
            <a:r>
              <a:rPr lang="fa-IR" sz="1050" b="1" dirty="0">
                <a:effectLst>
                  <a:outerShdw blurRad="38100" dist="38100" dir="2700000" algn="tl">
                    <a:srgbClr val="000000">
                      <a:alpha val="43137"/>
                    </a:srgbClr>
                  </a:outerShdw>
                </a:effectLst>
                <a:cs typeface="B Nazanin" panose="00000400000000000000" pitchFamily="2" charset="-78"/>
              </a:rPr>
              <a:t>نویسنده مهمان</a:t>
            </a:r>
            <a:r>
              <a:rPr lang="fa-IR" sz="1050" dirty="0">
                <a:cs typeface="B Nazanin" panose="00000400000000000000" pitchFamily="2" charset="-78"/>
              </a:rPr>
              <a:t>) ممنوع است</a:t>
            </a:r>
            <a:r>
              <a:rPr lang="fa-IR" sz="1050" dirty="0" smtClean="0">
                <a:cs typeface="B Nazanin" panose="00000400000000000000" pitchFamily="2" charset="-78"/>
              </a:rPr>
              <a:t>.</a:t>
            </a:r>
            <a:endParaRPr lang="en-US" sz="1050" dirty="0" smtClean="0">
              <a:cs typeface="B Nazanin" panose="00000400000000000000" pitchFamily="2" charset="-78"/>
            </a:endParaRPr>
          </a:p>
          <a:p>
            <a:pPr algn="just">
              <a:buFont typeface="Wingdings" panose="05000000000000000000" pitchFamily="2" charset="2"/>
              <a:buChar char="q"/>
            </a:pPr>
            <a:endParaRPr lang="en-US" sz="1050" dirty="0">
              <a:cs typeface="B Nazanin" panose="00000400000000000000" pitchFamily="2" charset="-78"/>
            </a:endParaRPr>
          </a:p>
          <a:p>
            <a:pPr algn="just">
              <a:buFont typeface="Wingdings" panose="05000000000000000000" pitchFamily="2" charset="2"/>
              <a:buChar char="q"/>
            </a:pPr>
            <a:endParaRPr lang="en-US" sz="1050" dirty="0">
              <a:cs typeface="B Nazanin" panose="00000400000000000000" pitchFamily="2" charset="-78"/>
            </a:endParaRPr>
          </a:p>
          <a:p>
            <a:pPr algn="just">
              <a:buFont typeface="Wingdings" panose="05000000000000000000" pitchFamily="2" charset="2"/>
              <a:buChar char="q"/>
            </a:pPr>
            <a:r>
              <a:rPr lang="fa-IR" sz="1050" i="1" dirty="0" smtClean="0">
                <a:cs typeface="B Nazanin" panose="00000400000000000000" pitchFamily="2" charset="-78"/>
              </a:rPr>
              <a:t>مسووليت </a:t>
            </a:r>
            <a:r>
              <a:rPr lang="fa-IR" sz="1050" i="1" dirty="0">
                <a:cs typeface="B Nazanin" panose="00000400000000000000" pitchFamily="2" charset="-78"/>
              </a:rPr>
              <a:t>اخلاقي و حقوقي </a:t>
            </a:r>
            <a:r>
              <a:rPr lang="fa-IR" sz="1050" dirty="0">
                <a:cs typeface="B Nazanin" panose="00000400000000000000" pitchFamily="2" charset="-78"/>
              </a:rPr>
              <a:t>ذکر نام افرادي که بدون داشتن همه شرط­هاي نويسندگي نامشان در زمره نويسندگان مقاله آمده و یا با وجود داشتن شرط­های نویسندگی نامشان از لیست نویسندگان حذف شده است با </a:t>
            </a:r>
            <a:r>
              <a:rPr lang="fa-IR" sz="1050" b="1" u="sng" dirty="0">
                <a:cs typeface="B Nazanin" panose="00000400000000000000" pitchFamily="2" charset="-78"/>
              </a:rPr>
              <a:t>همه نويسندگان </a:t>
            </a:r>
            <a:r>
              <a:rPr lang="fa-IR" sz="1050" dirty="0">
                <a:cs typeface="B Nazanin" panose="00000400000000000000" pitchFamily="2" charset="-78"/>
              </a:rPr>
              <a:t>مقاله می­باشد.  </a:t>
            </a:r>
            <a:endParaRPr lang="en-US" sz="1050" dirty="0">
              <a:cs typeface="B Nazanin" panose="00000400000000000000" pitchFamily="2" charset="-78"/>
            </a:endParaRPr>
          </a:p>
          <a:p>
            <a:pPr algn="just">
              <a:buClr>
                <a:schemeClr val="tx1"/>
              </a:buClr>
              <a:buFont typeface="Wingdings" panose="05000000000000000000" pitchFamily="2" charset="2"/>
              <a:buChar char="q"/>
            </a:pPr>
            <a:r>
              <a:rPr lang="fa-IR" sz="1050" dirty="0" smtClean="0">
                <a:cs typeface="B Nazanin" panose="00000400000000000000" pitchFamily="2" charset="-78"/>
              </a:rPr>
              <a:t>الزام </a:t>
            </a:r>
            <a:r>
              <a:rPr lang="fa-IR" sz="1050" dirty="0">
                <a:cs typeface="B Nazanin" panose="00000400000000000000" pitchFamily="2" charset="-78"/>
              </a:rPr>
              <a:t>به دارا بودن شرايط نويسندگي در مورد تيم­هاي پژوهشي كه داراي اعضاي متعدد مي­باشند نيز صدق مي­کند و </a:t>
            </a:r>
            <a:r>
              <a:rPr lang="fa-IR" sz="1050" b="1" i="1" dirty="0">
                <a:cs typeface="B Nazanin" panose="00000400000000000000" pitchFamily="2" charset="-78"/>
              </a:rPr>
              <a:t>صرف عضويت در گروه پژوهشي و يا وجود نام فرد به عنوان همکار طرح پژوهشي شرايط لازم براي نويسنده بودن را ايجاد نمي­کند</a:t>
            </a:r>
            <a:r>
              <a:rPr lang="fa-IR" sz="1050" dirty="0">
                <a:cs typeface="B Nazanin" panose="00000400000000000000" pitchFamily="2" charset="-78"/>
              </a:rPr>
              <a:t>، </a:t>
            </a:r>
            <a:r>
              <a:rPr lang="fa-IR" sz="1050" dirty="0" smtClean="0">
                <a:cs typeface="B Nazanin" panose="00000400000000000000" pitchFamily="2" charset="-78"/>
              </a:rPr>
              <a:t>افرادي </a:t>
            </a:r>
            <a:r>
              <a:rPr lang="fa-IR" sz="1050" dirty="0">
                <a:cs typeface="B Nazanin" panose="00000400000000000000" pitchFamily="2" charset="-78"/>
              </a:rPr>
              <a:t>که معيارهاي </a:t>
            </a:r>
            <a:r>
              <a:rPr lang="fa-IR" sz="1050" dirty="0" smtClean="0">
                <a:cs typeface="B Nazanin" panose="00000400000000000000" pitchFamily="2" charset="-78"/>
              </a:rPr>
              <a:t>نویسندگی را </a:t>
            </a:r>
            <a:r>
              <a:rPr lang="fa-IR" sz="1050" dirty="0">
                <a:cs typeface="B Nazanin" panose="00000400000000000000" pitchFamily="2" charset="-78"/>
              </a:rPr>
              <a:t>دارند، حتي اگرهمكاري خود را با آن مركز يا تيم پژوهشي قطع كرده باشند، لازم است با رعايت ساير شرايط نويسندگي، فرصت مشارکت به­عنوان نويسنده را پيدا کنند. </a:t>
            </a:r>
            <a:endParaRPr lang="fa-IR" sz="1050" dirty="0" smtClean="0">
              <a:cs typeface="B Nazanin" panose="00000400000000000000" pitchFamily="2" charset="-78"/>
            </a:endParaRPr>
          </a:p>
          <a:p>
            <a:pPr algn="just" rtl="1">
              <a:buFont typeface="Wingdings" panose="05000000000000000000" pitchFamily="2" charset="2"/>
              <a:buChar char="q"/>
            </a:pPr>
            <a:endParaRPr lang="en-US" sz="1050" dirty="0">
              <a:cs typeface="B Nazanin" panose="00000400000000000000" pitchFamily="2" charset="-78"/>
            </a:endParaRPr>
          </a:p>
          <a:p>
            <a:pPr algn="just">
              <a:buFont typeface="Wingdings" panose="05000000000000000000" pitchFamily="2" charset="2"/>
              <a:buChar char="q"/>
            </a:pPr>
            <a:endParaRPr lang="en-US" sz="1050" dirty="0">
              <a:cs typeface="B Nazanin" panose="00000400000000000000" pitchFamily="2" charset="-78"/>
            </a:endParaRPr>
          </a:p>
        </p:txBody>
      </p:sp>
      <p:pic>
        <p:nvPicPr>
          <p:cNvPr id="1026" name="Picture 2" descr="C:\Users\user.user-PC.000\Desktop\1d11f0b32bfb17956ce97b28a2f9aae19c566445f38af7a2af15de507fd3fd922679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01112" y="1051966"/>
            <a:ext cx="1830387" cy="18303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FF54DE5-C571-48E8-A5BC-B369434E2F44}" type="slidenum">
              <a:rPr lang="en-US" smtClean="0"/>
              <a:pPr/>
              <a:t>4</a:t>
            </a:fld>
            <a:endParaRPr lang="en-US"/>
          </a:p>
        </p:txBody>
      </p:sp>
    </p:spTree>
    <p:extLst>
      <p:ext uri="{BB962C8B-B14F-4D97-AF65-F5344CB8AC3E}">
        <p14:creationId xmlns:p14="http://schemas.microsoft.com/office/powerpoint/2010/main" val="78442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8675" y="305775"/>
            <a:ext cx="7485512" cy="325470"/>
          </a:xfrm>
          <a:prstGeom prst="rect">
            <a:avLst/>
          </a:prstGeom>
        </p:spPr>
        <p:txBody>
          <a:bodyPr wrap="square" anchor="ctr">
            <a:spAutoFit/>
          </a:bodyPr>
          <a:lstStyle/>
          <a:p>
            <a:pPr algn="ctr" rtl="1"/>
            <a:r>
              <a:rPr lang="fa-IR" sz="1800" b="1" dirty="0">
                <a:cs typeface="B Titr" panose="00000700000000000000" pitchFamily="2" charset="-78"/>
              </a:rPr>
              <a:t>شرايط نويسندگي مقالات و آثار </a:t>
            </a:r>
            <a:r>
              <a:rPr lang="fa-IR" sz="1800" b="1" dirty="0" smtClean="0">
                <a:cs typeface="B Titr" panose="00000700000000000000" pitchFamily="2" charset="-78"/>
              </a:rPr>
              <a:t>علمی (ادامه) </a:t>
            </a:r>
            <a:endParaRPr lang="en-US" sz="1800" dirty="0"/>
          </a:p>
        </p:txBody>
      </p:sp>
      <p:sp>
        <p:nvSpPr>
          <p:cNvPr id="3" name="Content Placeholder 2"/>
          <p:cNvSpPr>
            <a:spLocks noGrp="1"/>
          </p:cNvSpPr>
          <p:nvPr>
            <p:ph idx="1"/>
          </p:nvPr>
        </p:nvSpPr>
        <p:spPr>
          <a:xfrm>
            <a:off x="828675" y="1200150"/>
            <a:ext cx="7485513" cy="3429000"/>
          </a:xfrm>
        </p:spPr>
        <p:txBody>
          <a:bodyPr>
            <a:normAutofit/>
          </a:bodyPr>
          <a:lstStyle/>
          <a:p>
            <a:pPr algn="just">
              <a:buFont typeface="Wingdings" panose="05000000000000000000" pitchFamily="2" charset="2"/>
              <a:buChar char="q"/>
            </a:pPr>
            <a:r>
              <a:rPr lang="fa-IR" sz="1200" dirty="0">
                <a:cs typeface="B Nazanin" panose="00000400000000000000" pitchFamily="2" charset="-78"/>
              </a:rPr>
              <a:t>در مقالاتي كه از </a:t>
            </a:r>
            <a:r>
              <a:rPr lang="fa-IR" sz="1200" b="1" dirty="0">
                <a:cs typeface="B Nazanin" panose="00000400000000000000" pitchFamily="2" charset="-78"/>
              </a:rPr>
              <a:t>پايان­نامه­هاي دانشجويي </a:t>
            </a:r>
            <a:r>
              <a:rPr lang="fa-IR" sz="1200" dirty="0">
                <a:cs typeface="B Nazanin" panose="00000400000000000000" pitchFamily="2" charset="-78"/>
              </a:rPr>
              <a:t>منتج مي­شوند، نويسندگان اعم از دانشجوي مربوطه، استاد(ان) راهنما، استاد(ان) مشاور و غيره بايد </a:t>
            </a:r>
            <a:r>
              <a:rPr lang="fa-IR" sz="1200" b="1" dirty="0">
                <a:cs typeface="B Nazanin" panose="00000400000000000000" pitchFamily="2" charset="-78"/>
              </a:rPr>
              <a:t>كليه­ي شروط </a:t>
            </a:r>
            <a:r>
              <a:rPr lang="fa-IR" sz="1200" dirty="0">
                <a:cs typeface="B Nazanin" panose="00000400000000000000" pitchFamily="2" charset="-78"/>
              </a:rPr>
              <a:t>چهارگانه نویسندگی را دارا باشند. </a:t>
            </a:r>
          </a:p>
          <a:p>
            <a:pPr algn="just">
              <a:buFont typeface="Wingdings" panose="05000000000000000000" pitchFamily="2" charset="2"/>
              <a:buChar char="q"/>
            </a:pPr>
            <a:r>
              <a:rPr lang="fa-IR" sz="1200" dirty="0">
                <a:cs typeface="B Nazanin" panose="00000400000000000000" pitchFamily="2" charset="-78"/>
              </a:rPr>
              <a:t>از كليه افرادي كه در حمايت، طراحي، اجرا، نوشتن يا ساير مراحل تحقيق و پژوهش همكاري داشته اند ولي همه­ي چهار شرط لازم جهت نويسندگي را دارا نمي­باشند، بايد در قسمت "</a:t>
            </a:r>
            <a:r>
              <a:rPr lang="fa-IR" sz="1200" b="1" dirty="0">
                <a:effectLst>
                  <a:outerShdw blurRad="38100" dist="38100" dir="2700000" algn="tl">
                    <a:srgbClr val="000000">
                      <a:alpha val="43137"/>
                    </a:srgbClr>
                  </a:outerShdw>
                </a:effectLst>
                <a:cs typeface="B Nazanin" panose="00000400000000000000" pitchFamily="2" charset="-78"/>
              </a:rPr>
              <a:t>تقدير و تشكر</a:t>
            </a:r>
            <a:r>
              <a:rPr lang="fa-IR" sz="1200" dirty="0">
                <a:cs typeface="B Nazanin" panose="00000400000000000000" pitchFamily="2" charset="-78"/>
              </a:rPr>
              <a:t>" مقاله  سپاسگزاري شود.</a:t>
            </a:r>
            <a:endParaRPr lang="en-US" sz="1200" dirty="0">
              <a:cs typeface="B Nazanin" panose="00000400000000000000" pitchFamily="2" charset="-78"/>
            </a:endParaRPr>
          </a:p>
          <a:p>
            <a:pPr algn="just">
              <a:buFont typeface="Wingdings" panose="05000000000000000000" pitchFamily="2" charset="2"/>
              <a:buChar char="q"/>
            </a:pPr>
            <a:r>
              <a:rPr lang="fa-IR" sz="1200" dirty="0">
                <a:cs typeface="B Nazanin" panose="00000400000000000000" pitchFamily="2" charset="-78"/>
              </a:rPr>
              <a:t>فردي که فقط </a:t>
            </a:r>
            <a:r>
              <a:rPr lang="fa-IR" sz="1200" b="1" i="1" dirty="0">
                <a:cs typeface="B Nazanin" panose="00000400000000000000" pitchFamily="2" charset="-78"/>
              </a:rPr>
              <a:t>مترجم يا ويراستار </a:t>
            </a:r>
            <a:r>
              <a:rPr lang="fa-IR" sz="1200" dirty="0">
                <a:cs typeface="B Nazanin" panose="00000400000000000000" pitchFamily="2" charset="-78"/>
              </a:rPr>
              <a:t>دستنوشته است داراي شرايط نويسندگي نيست. در موردي که متن توسط مترجمي غير از نويسندگان انجام مي شود لازم است اين موضوع  در بخش "</a:t>
            </a:r>
            <a:r>
              <a:rPr lang="fa-IR" sz="1200" b="1" dirty="0">
                <a:effectLst>
                  <a:outerShdw blurRad="38100" dist="38100" dir="2700000" algn="tl">
                    <a:srgbClr val="000000">
                      <a:alpha val="43137"/>
                    </a:srgbClr>
                  </a:outerShdw>
                </a:effectLst>
                <a:cs typeface="B Nazanin" panose="00000400000000000000" pitchFamily="2" charset="-78"/>
              </a:rPr>
              <a:t>تقدير و تشکر</a:t>
            </a:r>
            <a:r>
              <a:rPr lang="fa-IR" sz="1200" dirty="0">
                <a:cs typeface="B Nazanin" panose="00000400000000000000" pitchFamily="2" charset="-78"/>
              </a:rPr>
              <a:t>" اشاره شود و از مترجم تشکر به عمل آيد</a:t>
            </a:r>
            <a:r>
              <a:rPr lang="fa-IR" sz="1200" dirty="0" smtClean="0">
                <a:cs typeface="B Nazanin" panose="00000400000000000000" pitchFamily="2" charset="-78"/>
              </a:rPr>
              <a:t>.</a:t>
            </a:r>
          </a:p>
          <a:p>
            <a:pPr marL="171437" lvl="1" algn="just">
              <a:spcBef>
                <a:spcPts val="1350"/>
              </a:spcBef>
              <a:buFont typeface="Wingdings" panose="05000000000000000000" pitchFamily="2" charset="2"/>
              <a:buChar char="q"/>
            </a:pPr>
            <a:r>
              <a:rPr lang="fa-IR" dirty="0" smtClean="0">
                <a:cs typeface="B Nazanin" panose="00000400000000000000" pitchFamily="2" charset="-78"/>
              </a:rPr>
              <a:t>صرف همکاری در امور موارد زیر شرايط کافی برای درج نام انجام دهنده در ليست نويسندگان  مقاله منتج از فعاليت پژوهشی را ایجاد </a:t>
            </a:r>
            <a:r>
              <a:rPr lang="fa-IR" b="1" u="sng" dirty="0" smtClean="0">
                <a:solidFill>
                  <a:schemeClr val="accent2"/>
                </a:solidFill>
                <a:cs typeface="B Nazanin" panose="00000400000000000000" pitchFamily="2" charset="-78"/>
              </a:rPr>
              <a:t>نخواهد</a:t>
            </a:r>
            <a:r>
              <a:rPr lang="fa-IR" dirty="0" smtClean="0">
                <a:solidFill>
                  <a:schemeClr val="accent2"/>
                </a:solidFill>
                <a:cs typeface="B Nazanin" panose="00000400000000000000" pitchFamily="2" charset="-78"/>
              </a:rPr>
              <a:t> </a:t>
            </a:r>
            <a:r>
              <a:rPr lang="fa-IR" dirty="0" smtClean="0">
                <a:cs typeface="B Nazanin" panose="00000400000000000000" pitchFamily="2" charset="-78"/>
              </a:rPr>
              <a:t>کرد؛ </a:t>
            </a:r>
            <a:r>
              <a:rPr lang="fa-IR" b="1" dirty="0" smtClean="0">
                <a:cs typeface="B Nazanin" panose="00000400000000000000" pitchFamily="2" charset="-78"/>
              </a:rPr>
              <a:t>حتي اگر افراد حق الزحمه­اي براي ارايه خدمت مذکور دريافت نکرده </a:t>
            </a:r>
            <a:r>
              <a:rPr lang="fa-IR" b="1" i="1" dirty="0" smtClean="0">
                <a:cs typeface="B Nazanin" panose="00000400000000000000" pitchFamily="2" charset="-78"/>
              </a:rPr>
              <a:t>باشند.</a:t>
            </a:r>
            <a:endParaRPr lang="fa-IR" sz="1100" b="1" dirty="0" smtClean="0">
              <a:cs typeface="B Nazanin" panose="00000400000000000000" pitchFamily="2" charset="-78"/>
            </a:endParaRPr>
          </a:p>
          <a:p>
            <a:pPr lvl="1" algn="just"/>
            <a:r>
              <a:rPr lang="fa-IR" sz="1050" dirty="0" smtClean="0">
                <a:cs typeface="B Nazanin" panose="00000400000000000000" pitchFamily="2" charset="-78"/>
              </a:rPr>
              <a:t> تهيه و تامین بودجه پژوهشي</a:t>
            </a:r>
          </a:p>
          <a:p>
            <a:pPr lvl="1" algn="just"/>
            <a:r>
              <a:rPr lang="fa-IR" sz="1050" dirty="0" smtClean="0">
                <a:cs typeface="B Nazanin" panose="00000400000000000000" pitchFamily="2" charset="-78"/>
              </a:rPr>
              <a:t>ارايه مشاوره­های مقطعی از جمله مشاوره آماری و روش شناسی</a:t>
            </a:r>
          </a:p>
          <a:p>
            <a:pPr lvl="1" algn="just"/>
            <a:r>
              <a:rPr lang="fa-IR" sz="1050" dirty="0" smtClean="0">
                <a:cs typeface="B Nazanin" panose="00000400000000000000" pitchFamily="2" charset="-78"/>
              </a:rPr>
              <a:t>ايجاد يا در اختيار قرار دادن امكانات آزمايشگاهي یا انجام آزمايشات مربوط به بيماران يا نمونه­هاي پژوهشی</a:t>
            </a:r>
          </a:p>
          <a:p>
            <a:pPr lvl="1" algn="just"/>
            <a:r>
              <a:rPr lang="fa-IR" sz="1050" dirty="0" smtClean="0">
                <a:cs typeface="B Nazanin" panose="00000400000000000000" pitchFamily="2" charset="-78"/>
              </a:rPr>
              <a:t>ارجاع و معرفي بيماران به پژوهشگران براي شرکت در پژوهش</a:t>
            </a:r>
          </a:p>
          <a:p>
            <a:endParaRPr lang="en-US" sz="1050" dirty="0"/>
          </a:p>
        </p:txBody>
      </p:sp>
      <p:sp>
        <p:nvSpPr>
          <p:cNvPr id="2" name="Slide Number Placeholder 1"/>
          <p:cNvSpPr>
            <a:spLocks noGrp="1"/>
          </p:cNvSpPr>
          <p:nvPr>
            <p:ph type="sldNum" sz="quarter" idx="12"/>
          </p:nvPr>
        </p:nvSpPr>
        <p:spPr/>
        <p:txBody>
          <a:bodyPr/>
          <a:lstStyle/>
          <a:p>
            <a:fld id="{0FF54DE5-C571-48E8-A5BC-B369434E2F44}" type="slidenum">
              <a:rPr lang="en-US" smtClean="0"/>
              <a:pPr/>
              <a:t>5</a:t>
            </a:fld>
            <a:endParaRPr lang="en-US"/>
          </a:p>
        </p:txBody>
      </p:sp>
    </p:spTree>
    <p:extLst>
      <p:ext uri="{BB962C8B-B14F-4D97-AF65-F5344CB8AC3E}">
        <p14:creationId xmlns:p14="http://schemas.microsoft.com/office/powerpoint/2010/main" val="8365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5"/>
            <a:ext cx="7485512" cy="325470"/>
          </a:xfrm>
          <a:prstGeom prst="rect">
            <a:avLst/>
          </a:prstGeom>
        </p:spPr>
        <p:txBody>
          <a:bodyPr wrap="square" anchor="ctr">
            <a:spAutoFit/>
          </a:bodyPr>
          <a:lstStyle/>
          <a:p>
            <a:pPr algn="ctr" rtl="1"/>
            <a:r>
              <a:rPr lang="fa-IR" sz="1800" b="1" dirty="0">
                <a:cs typeface="B Titr" panose="00000700000000000000" pitchFamily="2" charset="-78"/>
              </a:rPr>
              <a:t>شرايط نويسندگي مقالات و آثار </a:t>
            </a:r>
            <a:r>
              <a:rPr lang="fa-IR" sz="1800" b="1" dirty="0" smtClean="0">
                <a:cs typeface="B Titr" panose="00000700000000000000" pitchFamily="2" charset="-78"/>
              </a:rPr>
              <a:t>علمی (ادامه) </a:t>
            </a:r>
            <a:endParaRPr lang="en-US" sz="1800" dirty="0"/>
          </a:p>
        </p:txBody>
      </p:sp>
      <p:sp>
        <p:nvSpPr>
          <p:cNvPr id="3" name="Content Placeholder 2"/>
          <p:cNvSpPr>
            <a:spLocks noGrp="1"/>
          </p:cNvSpPr>
          <p:nvPr>
            <p:ph idx="1"/>
          </p:nvPr>
        </p:nvSpPr>
        <p:spPr>
          <a:xfrm>
            <a:off x="828674" y="1169805"/>
            <a:ext cx="7452849" cy="3600450"/>
          </a:xfrm>
        </p:spPr>
        <p:txBody>
          <a:bodyPr anchor="t">
            <a:normAutofit/>
          </a:bodyPr>
          <a:lstStyle/>
          <a:p>
            <a:pPr marL="0" indent="0" algn="just" rtl="1">
              <a:buNone/>
            </a:pPr>
            <a:r>
              <a:rPr lang="fa-IR" sz="1400" dirty="0" smtClean="0">
                <a:cs typeface="B Nazanin" panose="00000400000000000000" pitchFamily="2" charset="-78"/>
              </a:rPr>
              <a:t>داشتن </a:t>
            </a:r>
            <a:r>
              <a:rPr lang="fa-IR" sz="1400" b="1" dirty="0">
                <a:cs typeface="B Nazanin" panose="00000400000000000000" pitchFamily="2" charset="-78"/>
              </a:rPr>
              <a:t>مسؤولیت اجرایی </a:t>
            </a:r>
            <a:r>
              <a:rPr lang="fa-IR" sz="1400" dirty="0">
                <a:cs typeface="B Nazanin" panose="00000400000000000000" pitchFamily="2" charset="-78"/>
              </a:rPr>
              <a:t>از جمله رياست بخش، گروه، دانشكده، دانشگاه، مركز تحقيقاتي و يا داشتن هرگونه سمت کارشناسي و مديريتي در هر سطحي  به­خودي خود منجر به مالكيت داده­هاي موجود در آن مجموعه و ايجاد حق نويسندگي و لذا  درج نام در ليست </a:t>
            </a:r>
            <a:r>
              <a:rPr lang="fa-IR" sz="1400" dirty="0" smtClean="0">
                <a:cs typeface="B Nazanin" panose="00000400000000000000" pitchFamily="2" charset="-78"/>
              </a:rPr>
              <a:t>نويسندگان </a:t>
            </a:r>
            <a:r>
              <a:rPr lang="fa-IR" sz="1400" dirty="0">
                <a:cs typeface="B Nazanin" panose="00000400000000000000" pitchFamily="2" charset="-78"/>
              </a:rPr>
              <a:t>مقالات منتج شده از آن داده­ها </a:t>
            </a:r>
            <a:r>
              <a:rPr lang="fa-IR" sz="1400" b="1" u="sng" dirty="0">
                <a:cs typeface="B Nazanin" panose="00000400000000000000" pitchFamily="2" charset="-78"/>
              </a:rPr>
              <a:t>نخواهد</a:t>
            </a:r>
            <a:r>
              <a:rPr lang="fa-IR" sz="1400" dirty="0">
                <a:cs typeface="B Nazanin" panose="00000400000000000000" pitchFamily="2" charset="-78"/>
              </a:rPr>
              <a:t> شد. </a:t>
            </a:r>
            <a:endParaRPr lang="fa-IR" sz="1400" dirty="0" smtClean="0">
              <a:cs typeface="B Nazanin" panose="00000400000000000000" pitchFamily="2" charset="-78"/>
            </a:endParaRPr>
          </a:p>
          <a:p>
            <a:pPr marL="0" indent="0" algn="just" rtl="1">
              <a:buNone/>
            </a:pPr>
            <a:endParaRPr lang="en-US" sz="1600" dirty="0" smtClean="0">
              <a:cs typeface="B Nazanin" panose="00000400000000000000" pitchFamily="2" charset="-78"/>
            </a:endParaRPr>
          </a:p>
          <a:p>
            <a:pPr marL="0" indent="0" algn="just" rtl="1">
              <a:buNone/>
            </a:pPr>
            <a:r>
              <a:rPr lang="fa-IR" sz="2000" b="1" dirty="0" smtClean="0">
                <a:solidFill>
                  <a:schemeClr val="accent2"/>
                </a:solidFill>
                <a:cs typeface="B Nazanin" panose="00000400000000000000" pitchFamily="2" charset="-78"/>
              </a:rPr>
              <a:t>!!!!</a:t>
            </a:r>
            <a:r>
              <a:rPr lang="fa-IR" sz="1200" b="1" dirty="0" smtClean="0">
                <a:cs typeface="B Nazanin" panose="00000400000000000000" pitchFamily="2" charset="-78"/>
              </a:rPr>
              <a:t>هر </a:t>
            </a:r>
            <a:r>
              <a:rPr lang="fa-IR" sz="1200" b="1" dirty="0">
                <a:cs typeface="B Nazanin" panose="00000400000000000000" pitchFamily="2" charset="-78"/>
              </a:rPr>
              <a:t>گونه اجبار یا  الزام مستقيم و غير </a:t>
            </a:r>
            <a:r>
              <a:rPr lang="fa-IR" sz="1200" b="1" dirty="0" smtClean="0">
                <a:cs typeface="B Nazanin" panose="00000400000000000000" pitchFamily="2" charset="-78"/>
              </a:rPr>
              <a:t>مستقيم </a:t>
            </a:r>
            <a:r>
              <a:rPr lang="fa-IR" sz="1200" b="1" dirty="0">
                <a:cs typeface="B Nazanin" panose="00000400000000000000" pitchFamily="2" charset="-78"/>
              </a:rPr>
              <a:t>افراد مراجعه </a:t>
            </a:r>
            <a:r>
              <a:rPr lang="fa-IR" sz="1200" b="1" dirty="0" smtClean="0">
                <a:cs typeface="B Nazanin" panose="00000400000000000000" pitchFamily="2" charset="-78"/>
              </a:rPr>
              <a:t>کننده </a:t>
            </a:r>
            <a:r>
              <a:rPr lang="fa-IR" sz="1200" b="1" dirty="0">
                <a:cs typeface="B Nazanin" panose="00000400000000000000" pitchFamily="2" charset="-78"/>
              </a:rPr>
              <a:t>براي استفاده قانوني از اطلاعات، نمونه­ها و داده­های موجود در مراکز و موسسات از جمله مراکز بهداشتی، بیمارستان ها و مانند آن، برای قرار دادن نام فرد یا افراد مشخص در زمره نویسندگان مقاله، </a:t>
            </a:r>
            <a:r>
              <a:rPr lang="fa-IR" sz="1200" b="1" i="1" u="sng" dirty="0">
                <a:solidFill>
                  <a:srgbClr val="FF0000"/>
                </a:solidFill>
                <a:cs typeface="B Nazanin" panose="00000400000000000000" pitchFamily="2" charset="-78"/>
              </a:rPr>
              <a:t>سوء استفاده از موقعيت </a:t>
            </a:r>
            <a:r>
              <a:rPr lang="fa-IR" sz="1200" b="1" dirty="0">
                <a:cs typeface="B Nazanin" panose="00000400000000000000" pitchFamily="2" charset="-78"/>
              </a:rPr>
              <a:t>بوده و تخلف پژوهشي محسوب مي­شود.</a:t>
            </a:r>
            <a:endParaRPr lang="en-US" sz="1200" b="1" dirty="0">
              <a:cs typeface="B Nazanin" panose="00000400000000000000" pitchFamily="2" charset="-78"/>
            </a:endParaRPr>
          </a:p>
          <a:p>
            <a:pPr marL="0" indent="0" algn="just" rtl="1">
              <a:buNone/>
            </a:pPr>
            <a:endParaRPr lang="en-US" sz="2000" b="1" dirty="0" smtClean="0">
              <a:cs typeface="B Nazanin" panose="00000400000000000000" pitchFamily="2" charset="-78"/>
            </a:endParaRP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19753">
            <a:off x="569729" y="2983123"/>
            <a:ext cx="3340332" cy="2086038"/>
          </a:xfrm>
          <a:prstGeom prst="rect">
            <a:avLst/>
          </a:prstGeom>
        </p:spPr>
      </p:pic>
      <p:sp>
        <p:nvSpPr>
          <p:cNvPr id="5" name="Slide Number Placeholder 4"/>
          <p:cNvSpPr>
            <a:spLocks noGrp="1"/>
          </p:cNvSpPr>
          <p:nvPr>
            <p:ph type="sldNum" sz="quarter" idx="12"/>
          </p:nvPr>
        </p:nvSpPr>
        <p:spPr/>
        <p:txBody>
          <a:bodyPr/>
          <a:lstStyle/>
          <a:p>
            <a:fld id="{0FF54DE5-C571-48E8-A5BC-B369434E2F44}" type="slidenum">
              <a:rPr lang="en-US" smtClean="0"/>
              <a:pPr/>
              <a:t>6</a:t>
            </a:fld>
            <a:endParaRPr lang="en-US"/>
          </a:p>
        </p:txBody>
      </p:sp>
    </p:spTree>
    <p:extLst>
      <p:ext uri="{BB962C8B-B14F-4D97-AF65-F5344CB8AC3E}">
        <p14:creationId xmlns:p14="http://schemas.microsoft.com/office/powerpoint/2010/main" val="247047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5"/>
            <a:ext cx="7485512" cy="325470"/>
          </a:xfrm>
          <a:prstGeom prst="rect">
            <a:avLst/>
          </a:prstGeom>
        </p:spPr>
        <p:txBody>
          <a:bodyPr wrap="square" anchor="ctr">
            <a:spAutoFit/>
          </a:bodyPr>
          <a:lstStyle/>
          <a:p>
            <a:pPr algn="ctr" rtl="1"/>
            <a:r>
              <a:rPr lang="fa-IR" sz="1800" b="1" dirty="0">
                <a:cs typeface="B Titr" panose="00000700000000000000" pitchFamily="2" charset="-78"/>
              </a:rPr>
              <a:t>شرايط نويسندگي مقالات و آثار </a:t>
            </a:r>
            <a:r>
              <a:rPr lang="fa-IR" sz="1800" b="1" dirty="0" smtClean="0">
                <a:cs typeface="B Titr" panose="00000700000000000000" pitchFamily="2" charset="-78"/>
              </a:rPr>
              <a:t>علمی (ادامه) </a:t>
            </a:r>
            <a:endParaRPr lang="en-US" sz="1800" dirty="0"/>
          </a:p>
        </p:txBody>
      </p:sp>
      <p:sp>
        <p:nvSpPr>
          <p:cNvPr id="3" name="Content Placeholder 2"/>
          <p:cNvSpPr>
            <a:spLocks noGrp="1"/>
          </p:cNvSpPr>
          <p:nvPr>
            <p:ph idx="1"/>
          </p:nvPr>
        </p:nvSpPr>
        <p:spPr>
          <a:xfrm>
            <a:off x="669615" y="1218357"/>
            <a:ext cx="7770377" cy="3600450"/>
          </a:xfrm>
        </p:spPr>
        <p:txBody>
          <a:bodyPr anchor="t">
            <a:normAutofit/>
          </a:bodyPr>
          <a:lstStyle/>
          <a:p>
            <a:pPr marL="0" indent="0" algn="just" rtl="1">
              <a:buNone/>
            </a:pPr>
            <a:r>
              <a:rPr lang="fa-IR" sz="1400" b="1" dirty="0" smtClean="0">
                <a:solidFill>
                  <a:schemeClr val="accent2"/>
                </a:solidFill>
                <a:cs typeface="B Nazanin" panose="00000400000000000000" pitchFamily="2" charset="-78"/>
              </a:rPr>
              <a:t>مخالفت </a:t>
            </a:r>
            <a:r>
              <a:rPr lang="fa-IR" sz="1400" b="1" dirty="0">
                <a:solidFill>
                  <a:schemeClr val="accent2"/>
                </a:solidFill>
                <a:cs typeface="B Nazanin" panose="00000400000000000000" pitchFamily="2" charset="-78"/>
              </a:rPr>
              <a:t>يک يا چند نفر از پژوهشگران داراي شرايط بالقوه نويسندگي با  نوشتن و انتشار مقاله حاصل از طرح تحقيقاتي يا </a:t>
            </a:r>
            <a:r>
              <a:rPr lang="fa-IR" sz="1400" b="1" dirty="0" smtClean="0">
                <a:solidFill>
                  <a:schemeClr val="accent2"/>
                </a:solidFill>
                <a:cs typeface="B Nazanin" panose="00000400000000000000" pitchFamily="2" charset="-78"/>
              </a:rPr>
              <a:t>پايان­نامه</a:t>
            </a:r>
          </a:p>
          <a:p>
            <a:pPr marL="0" indent="0" algn="just" rtl="1">
              <a:buNone/>
            </a:pPr>
            <a:r>
              <a:rPr lang="fa-IR" sz="1200" dirty="0" smtClean="0">
                <a:cs typeface="B Nazanin" panose="00000400000000000000" pitchFamily="2" charset="-78"/>
              </a:rPr>
              <a:t> </a:t>
            </a:r>
          </a:p>
          <a:p>
            <a:pPr marL="0" indent="0" algn="just" rtl="1">
              <a:buNone/>
            </a:pPr>
            <a:r>
              <a:rPr lang="fa-IR" sz="1200" dirty="0" smtClean="0">
                <a:cs typeface="B Nazanin" panose="00000400000000000000" pitchFamily="2" charset="-78"/>
              </a:rPr>
              <a:t>ارسال </a:t>
            </a:r>
            <a:r>
              <a:rPr lang="fa-IR" sz="1200" dirty="0">
                <a:cs typeface="B Nazanin" panose="00000400000000000000" pitchFamily="2" charset="-78"/>
              </a:rPr>
              <a:t>و چاپ مقاله توسط ساير نويسندگان تنها در صورتي ممکن خواهد بود که با درخواست آن دسته از همکاران که مايل به انتشار نتايج پژوهش هستند، موضوع درکميته اخلاق در پژوهش دانشگاهي بررسي و مجوز چاپ مقاله صادر شود. درصورت اخذ مجوز، قراردادن نام افراد فاقد شروط </a:t>
            </a:r>
            <a:r>
              <a:rPr lang="fa-IR" sz="1200" dirty="0" smtClean="0">
                <a:cs typeface="B Nazanin" panose="00000400000000000000" pitchFamily="2" charset="-78"/>
              </a:rPr>
              <a:t>نویسندگی، </a:t>
            </a:r>
            <a:r>
              <a:rPr lang="fa-IR" sz="1200" dirty="0">
                <a:cs typeface="B Nazanin" panose="00000400000000000000" pitchFamily="2" charset="-78"/>
              </a:rPr>
              <a:t>از جمله فرد مخالف، در مقاله ممنوع است مگر اينکه افراد مذکور با انتشار، موافقت کرده و شرايط نويسندگي را حاصل کنند. </a:t>
            </a:r>
            <a:endParaRPr lang="fa-IR" sz="1200" dirty="0" smtClean="0">
              <a:cs typeface="B Nazanin" panose="00000400000000000000" pitchFamily="2" charset="-78"/>
            </a:endParaRPr>
          </a:p>
          <a:p>
            <a:pPr marL="0" indent="0" algn="just" rtl="1">
              <a:buNone/>
            </a:pPr>
            <a:endParaRPr lang="en-US" sz="1200" dirty="0">
              <a:cs typeface="B Nazanin" panose="00000400000000000000" pitchFamily="2" charset="-78"/>
            </a:endParaRPr>
          </a:p>
          <a:p>
            <a:pPr marL="0" indent="0" algn="just" rtl="1">
              <a:buNone/>
            </a:pPr>
            <a:r>
              <a:rPr lang="fa-IR" sz="1200" dirty="0" smtClean="0">
                <a:cs typeface="B Nazanin" panose="00000400000000000000" pitchFamily="2" charset="-78"/>
              </a:rPr>
              <a:t>درصورتي­که </a:t>
            </a:r>
            <a:r>
              <a:rPr lang="fa-IR" sz="1200" dirty="0">
                <a:cs typeface="B Nazanin" panose="00000400000000000000" pitchFamily="2" charset="-78"/>
              </a:rPr>
              <a:t>دسترسي به برخي از افراد که مي­توانند حايز شرايط نويسندگي شوند، ممکن نباشد، لازم است آن دسته از نويسندگان که مايل به انتشار مقاله هستند، تمام تلاش خود را براي دسترسي به فرد مذکور به­عمل آورند و در صورتي­که فرد يا افراد مذکور باز هم در دسترس نباشند، دستنوشته تنها در صورتي قابل انتشار خواهد بود که اين موضوع مورد تاييد کميته­ي اخلاق  در پژوهش دانشگاه محل فعاليت نويسنده اول يا نويسنده طرف مکاتبه باشد. در هرحال </a:t>
            </a:r>
            <a:r>
              <a:rPr lang="fa-IR" sz="1200" b="1" i="1" u="sng" dirty="0">
                <a:cs typeface="B Nazanin" panose="00000400000000000000" pitchFamily="2" charset="-78"/>
              </a:rPr>
              <a:t>نام هيچ فردي بدون اطلاع وي و تاييد متن نهايي دستونشته نبايد در ليست نويسندگان قرار بگيرد</a:t>
            </a:r>
            <a:r>
              <a:rPr lang="fa-IR" sz="1200" b="1" i="1" dirty="0">
                <a:cs typeface="B Nazanin" panose="00000400000000000000" pitchFamily="2" charset="-78"/>
              </a:rPr>
              <a:t>.</a:t>
            </a:r>
            <a:endParaRPr lang="en-US" sz="1200" b="1" i="1" dirty="0">
              <a:cs typeface="B Nazanin" panose="00000400000000000000" pitchFamily="2" charset="-78"/>
            </a:endParaRPr>
          </a:p>
          <a:p>
            <a:pPr marL="0" indent="0" algn="just" rtl="1">
              <a:buNone/>
            </a:pPr>
            <a:endParaRPr lang="en-US" sz="2000" b="1" dirty="0" smtClean="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7</a:t>
            </a:fld>
            <a:endParaRPr lang="en-US"/>
          </a:p>
        </p:txBody>
      </p:sp>
    </p:spTree>
    <p:extLst>
      <p:ext uri="{BB962C8B-B14F-4D97-AF65-F5344CB8AC3E}">
        <p14:creationId xmlns:p14="http://schemas.microsoft.com/office/powerpoint/2010/main" val="132985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28675" y="305775"/>
            <a:ext cx="7485512" cy="325470"/>
          </a:xfrm>
          <a:prstGeom prst="rect">
            <a:avLst/>
          </a:prstGeom>
        </p:spPr>
        <p:txBody>
          <a:bodyPr wrap="square" anchor="ctr">
            <a:spAutoFit/>
          </a:bodyPr>
          <a:lstStyle/>
          <a:p>
            <a:pPr algn="ctr" rtl="1"/>
            <a:r>
              <a:rPr lang="fa-IR" sz="1800" b="1" dirty="0" smtClean="0">
                <a:cs typeface="B Titr" panose="00000700000000000000" pitchFamily="2" charset="-78"/>
              </a:rPr>
              <a:t>نویسنده طرف مکاتبه</a:t>
            </a:r>
            <a:endParaRPr lang="en-US" sz="1800" dirty="0"/>
          </a:p>
        </p:txBody>
      </p:sp>
      <p:sp>
        <p:nvSpPr>
          <p:cNvPr id="3" name="Content Placeholder 2"/>
          <p:cNvSpPr>
            <a:spLocks noGrp="1"/>
          </p:cNvSpPr>
          <p:nvPr>
            <p:ph idx="1"/>
          </p:nvPr>
        </p:nvSpPr>
        <p:spPr>
          <a:xfrm>
            <a:off x="770092" y="1085850"/>
            <a:ext cx="7251693" cy="4057650"/>
          </a:xfrm>
        </p:spPr>
        <p:txBody>
          <a:bodyPr>
            <a:normAutofit/>
          </a:bodyPr>
          <a:lstStyle/>
          <a:p>
            <a:pPr algn="just"/>
            <a:endParaRPr lang="fa-IR" sz="1400" dirty="0" smtClean="0">
              <a:cs typeface="B Nazanin" panose="00000400000000000000" pitchFamily="2" charset="-78"/>
            </a:endParaRPr>
          </a:p>
          <a:p>
            <a:pPr algn="just"/>
            <a:r>
              <a:rPr lang="fa-IR" sz="1400" dirty="0" smtClean="0">
                <a:cs typeface="B Nazanin" panose="00000400000000000000" pitchFamily="2" charset="-78"/>
              </a:rPr>
              <a:t>يکي </a:t>
            </a:r>
            <a:r>
              <a:rPr lang="fa-IR" sz="1400" dirty="0">
                <a:cs typeface="B Nazanin" panose="00000400000000000000" pitchFamily="2" charset="-78"/>
              </a:rPr>
              <a:t>از نويسندگان دستنوشته است که به دليل جايگاه علمي و نقش خود در مطالعه (براي مثال، مجري اصلي طرح يا استاد راهنماي اول پايان­نامه) از سوي ساير نويسندگان، مسووليت مکاتبات و پاسخگويي به ابهامات و ايرادات مطرح­شده در مورد دستنوشته يا مقاله و انتقال نظرات و مکاتبات مهم به ساير نويسندگان و تنظيم روابط بين نويسندگان را به­عهده دارد</a:t>
            </a:r>
            <a:r>
              <a:rPr lang="fa-IR" sz="1400" dirty="0" smtClean="0">
                <a:cs typeface="B Nazanin" panose="00000400000000000000" pitchFamily="2" charset="-78"/>
              </a:rPr>
              <a:t>.</a:t>
            </a:r>
          </a:p>
          <a:p>
            <a:pPr algn="just"/>
            <a:endParaRPr lang="fa-IR" sz="1300" dirty="0" smtClean="0">
              <a:cs typeface="B Nazanin" panose="00000400000000000000" pitchFamily="2" charset="-78"/>
            </a:endParaRPr>
          </a:p>
          <a:p>
            <a:pPr algn="just"/>
            <a:r>
              <a:rPr lang="fa-IR" sz="1300" dirty="0" smtClean="0">
                <a:cs typeface="B Nazanin" panose="00000400000000000000" pitchFamily="2" charset="-78"/>
              </a:rPr>
              <a:t>به­کار </a:t>
            </a:r>
            <a:r>
              <a:rPr lang="fa-IR" sz="1300" dirty="0">
                <a:cs typeface="B Nazanin" panose="00000400000000000000" pitchFamily="2" charset="-78"/>
              </a:rPr>
              <a:t>بردن عنوان نويسنده مسؤول به اين مفهوم نيست که  نويسنده طرف مکاتبه به تنهايي </a:t>
            </a:r>
            <a:r>
              <a:rPr lang="fa-IR" sz="1300" u="sng" dirty="0">
                <a:cs typeface="B Nazanin" panose="00000400000000000000" pitchFamily="2" charset="-78"/>
              </a:rPr>
              <a:t>مسوول صحت پژوهش </a:t>
            </a:r>
            <a:r>
              <a:rPr lang="fa-IR" sz="1300" dirty="0">
                <a:cs typeface="B Nazanin" panose="00000400000000000000" pitchFamily="2" charset="-78"/>
              </a:rPr>
              <a:t>و گزارش آن است. اين مسووليت به­عهده </a:t>
            </a:r>
            <a:r>
              <a:rPr lang="fa-IR" sz="1300" b="1" u="sng" dirty="0">
                <a:cs typeface="B Nazanin" panose="00000400000000000000" pitchFamily="2" charset="-78"/>
              </a:rPr>
              <a:t>تک تک نويسندگان</a:t>
            </a:r>
            <a:r>
              <a:rPr lang="fa-IR" sz="1300" b="1" dirty="0">
                <a:cs typeface="B Nazanin" panose="00000400000000000000" pitchFamily="2" charset="-78"/>
              </a:rPr>
              <a:t> </a:t>
            </a:r>
            <a:r>
              <a:rPr lang="fa-IR" sz="1300" dirty="0">
                <a:cs typeface="B Nazanin" panose="00000400000000000000" pitchFamily="2" charset="-78"/>
              </a:rPr>
              <a:t>مي­باشد. </a:t>
            </a:r>
            <a:r>
              <a:rPr lang="fa-IR" sz="1300" dirty="0" smtClean="0">
                <a:cs typeface="B Nazanin" panose="00000400000000000000" pitchFamily="2" charset="-78"/>
              </a:rPr>
              <a:t>استفاده </a:t>
            </a:r>
            <a:r>
              <a:rPr lang="fa-IR" sz="1300" dirty="0">
                <a:cs typeface="B Nazanin" panose="00000400000000000000" pitchFamily="2" charset="-78"/>
              </a:rPr>
              <a:t>از عنوان "نويسنده طرف مکاتبه" براي اين جايگاه مناسب­تر است</a:t>
            </a:r>
            <a:r>
              <a:rPr lang="fa-IR" sz="1300" dirty="0" smtClean="0">
                <a:cs typeface="B Nazanin" panose="00000400000000000000" pitchFamily="2" charset="-78"/>
              </a:rPr>
              <a:t>.</a:t>
            </a:r>
          </a:p>
          <a:p>
            <a:pPr algn="just"/>
            <a:endParaRPr lang="en-US" sz="1300" dirty="0">
              <a:cs typeface="B Nazanin" panose="00000400000000000000" pitchFamily="2" charset="-78"/>
            </a:endParaRPr>
          </a:p>
          <a:p>
            <a:pPr algn="just"/>
            <a:r>
              <a:rPr lang="fa-IR" sz="1300" dirty="0" smtClean="0">
                <a:cs typeface="B Nazanin" panose="00000400000000000000" pitchFamily="2" charset="-78"/>
              </a:rPr>
              <a:t>در </a:t>
            </a:r>
            <a:r>
              <a:rPr lang="fa-IR" sz="1300" dirty="0">
                <a:cs typeface="B Nazanin" panose="00000400000000000000" pitchFamily="2" charset="-78"/>
              </a:rPr>
              <a:t>پژوهش‌هاي کلان ملی و بين المللی كه توسط يك تيم پژوهشي بزرگ و با تعداد زياد پژوهشگر انجام شده‌اند و نقش نويسندگان در نوشتن مقاله منحصر به يک بخش محدود و تخصصي بوده است، </a:t>
            </a:r>
            <a:r>
              <a:rPr lang="fa-IR" sz="1300" b="1" dirty="0">
                <a:cs typeface="B Nazanin" panose="00000400000000000000" pitchFamily="2" charset="-78"/>
              </a:rPr>
              <a:t>مسووليت هر يك از نويسندگان،  به قسمت تخصصي مربوط به خود وي محدود می­شود.</a:t>
            </a:r>
            <a:endParaRPr lang="en-US" sz="1300" b="1" dirty="0">
              <a:cs typeface="B Nazanin" panose="00000400000000000000" pitchFamily="2" charset="-78"/>
            </a:endParaRPr>
          </a:p>
          <a:p>
            <a:pPr algn="just"/>
            <a:endParaRPr lang="en-US" sz="1400" dirty="0">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pPr/>
              <a:t>8</a:t>
            </a:fld>
            <a:endParaRPr lang="en-US"/>
          </a:p>
        </p:txBody>
      </p:sp>
    </p:spTree>
    <p:extLst>
      <p:ext uri="{BB962C8B-B14F-4D97-AF65-F5344CB8AC3E}">
        <p14:creationId xmlns:p14="http://schemas.microsoft.com/office/powerpoint/2010/main" val="99364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8675" y="305776"/>
            <a:ext cx="7485512" cy="325470"/>
          </a:xfrm>
          <a:prstGeom prst="rect">
            <a:avLst/>
          </a:prstGeom>
        </p:spPr>
        <p:txBody>
          <a:bodyPr wrap="square" anchor="ctr">
            <a:spAutoFit/>
          </a:bodyPr>
          <a:lstStyle/>
          <a:p>
            <a:pPr algn="ctr" rtl="1"/>
            <a:r>
              <a:rPr lang="fa-IR" sz="1800" b="1" dirty="0" smtClean="0">
                <a:cs typeface="B Titr" panose="00000700000000000000" pitchFamily="2" charset="-78"/>
              </a:rPr>
              <a:t>نویسنده طرف مکاتبه</a:t>
            </a:r>
            <a:r>
              <a:rPr lang="en-US" sz="1800" b="1" dirty="0" smtClean="0">
                <a:cs typeface="B Titr" panose="00000700000000000000" pitchFamily="2" charset="-78"/>
              </a:rPr>
              <a:t> </a:t>
            </a:r>
            <a:r>
              <a:rPr lang="fa-IR" sz="1800" b="1" dirty="0" smtClean="0">
                <a:cs typeface="B Titr" panose="00000700000000000000" pitchFamily="2" charset="-78"/>
              </a:rPr>
              <a:t>(ادامه)</a:t>
            </a:r>
            <a:endParaRPr lang="en-US" sz="1800" dirty="0"/>
          </a:p>
        </p:txBody>
      </p:sp>
      <p:sp>
        <p:nvSpPr>
          <p:cNvPr id="3" name="Content Placeholder 2"/>
          <p:cNvSpPr>
            <a:spLocks noGrp="1"/>
          </p:cNvSpPr>
          <p:nvPr>
            <p:ph idx="1"/>
          </p:nvPr>
        </p:nvSpPr>
        <p:spPr/>
        <p:txBody>
          <a:bodyPr/>
          <a:lstStyle/>
          <a:p>
            <a:pPr algn="just"/>
            <a:endParaRPr lang="en-US" sz="1600" dirty="0" smtClean="0">
              <a:cs typeface="B Nazanin" panose="00000400000000000000" pitchFamily="2" charset="-78"/>
            </a:endParaRPr>
          </a:p>
          <a:p>
            <a:pPr algn="just"/>
            <a:r>
              <a:rPr lang="fa-IR" sz="1300" dirty="0" smtClean="0">
                <a:cs typeface="B Nazanin" panose="00000400000000000000" pitchFamily="2" charset="-78"/>
              </a:rPr>
              <a:t>نويسنده طرف مکاتبه يکي از نويسندگان مقاله است كه </a:t>
            </a:r>
            <a:r>
              <a:rPr lang="fa-IR" sz="1300" b="1" u="sng" dirty="0" smtClean="0">
                <a:solidFill>
                  <a:srgbClr val="0070C0"/>
                </a:solidFill>
                <a:cs typeface="B Nazanin" panose="00000400000000000000" pitchFamily="2" charset="-78"/>
              </a:rPr>
              <a:t>توان علمی </a:t>
            </a:r>
            <a:r>
              <a:rPr lang="fa-IR" sz="1300" dirty="0" smtClean="0">
                <a:cs typeface="B Nazanin" panose="00000400000000000000" pitchFamily="2" charset="-78"/>
              </a:rPr>
              <a:t>و </a:t>
            </a:r>
            <a:r>
              <a:rPr lang="fa-IR" sz="1300" b="1" u="sng" dirty="0" smtClean="0">
                <a:solidFill>
                  <a:srgbClr val="0070C0"/>
                </a:solidFill>
                <a:cs typeface="B Nazanin" panose="00000400000000000000" pitchFamily="2" charset="-78"/>
              </a:rPr>
              <a:t>وقت كافي </a:t>
            </a:r>
            <a:r>
              <a:rPr lang="fa-IR" sz="1300" dirty="0" smtClean="0">
                <a:cs typeface="B Nazanin" panose="00000400000000000000" pitchFamily="2" charset="-78"/>
              </a:rPr>
              <a:t>جهت ايجاد ارتباط لازم بين ساير نويسندگان و مجلات علمي را دارا باشد. استاد راهنماي اول و مجري اصلي طرح­هاي تحقيقاتي، اولويت دارند به عنوان نويسنده­ي طرف مکاتبه شناخته شوند، مگر اينکه شرايط داشتن اين جايگاه از جمله وقت کافي براي انجام شرح وظايف نويسنده طرف مکاتبه را نداشته باشند، لذا </a:t>
            </a:r>
            <a:r>
              <a:rPr lang="fa-IR" sz="1300" b="1" i="1" dirty="0" smtClean="0">
                <a:cs typeface="B Nazanin" panose="00000400000000000000" pitchFamily="2" charset="-78"/>
              </a:rPr>
              <a:t>داشتن رتبه دانشگاهي بالاتر و يا توان علمي بيشتر در اين زمينه الزامي نيست</a:t>
            </a:r>
            <a:r>
              <a:rPr lang="fa-IR" sz="1300" dirty="0" smtClean="0">
                <a:cs typeface="B Nazanin" panose="00000400000000000000" pitchFamily="2" charset="-78"/>
              </a:rPr>
              <a:t>، اگرچه توصيه مي­شود فردي که جايگاه علمي تثبيت شده­اي در حوزه­ي مربوطه دارد  اين وظيفه را به­عهده بگيرد. </a:t>
            </a:r>
          </a:p>
          <a:p>
            <a:pPr algn="just"/>
            <a:endParaRPr lang="en-US" sz="1300" dirty="0" smtClean="0">
              <a:cs typeface="B Nazanin" panose="00000400000000000000" pitchFamily="2" charset="-78"/>
            </a:endParaRPr>
          </a:p>
          <a:p>
            <a:pPr algn="just"/>
            <a:r>
              <a:rPr lang="fa-IR" sz="1300" dirty="0" smtClean="0">
                <a:cs typeface="B Nazanin" panose="00000400000000000000" pitchFamily="2" charset="-78"/>
              </a:rPr>
              <a:t>مجلات در موارد خاص و استثنايي اين اختيار را دارند که امکان </a:t>
            </a:r>
            <a:r>
              <a:rPr lang="fa-IR" sz="1300" b="1" i="1" dirty="0" smtClean="0">
                <a:cs typeface="B Nazanin" panose="00000400000000000000" pitchFamily="2" charset="-78"/>
              </a:rPr>
              <a:t>درج نام بيش از يک نفر به­عنوان نويسنده اول يا طرف مکاتبه </a:t>
            </a:r>
            <a:r>
              <a:rPr lang="fa-IR" sz="1300" dirty="0" smtClean="0">
                <a:cs typeface="B Nazanin" panose="00000400000000000000" pitchFamily="2" charset="-78"/>
              </a:rPr>
              <a:t>را فراهم کنند. در اين راستا لازم است نشريه، سياست­هاي شفافي در اين مورد اتخاذ و اعلام کند. در مورد هر مقاله که بيش از يک نويسنده اول يا نويسنده طرف مکاتبه دارد، لازم است علت اين تصميم به صورت روشنی در زيرنويس همان صفحه توضيح داده شود. </a:t>
            </a:r>
            <a:endParaRPr lang="en-US" sz="1300" dirty="0" smtClean="0">
              <a:cs typeface="B Nazanin" panose="00000400000000000000" pitchFamily="2" charset="-78"/>
            </a:endParaRPr>
          </a:p>
          <a:p>
            <a:r>
              <a:rPr lang="fa-IR" sz="1300" dirty="0">
                <a:cs typeface="B Nazanin" panose="00000400000000000000" pitchFamily="2" charset="-78"/>
              </a:rPr>
              <a:t>مناسب</a:t>
            </a:r>
            <a:r>
              <a:rPr lang="fa-IR" sz="1300" b="1" dirty="0">
                <a:cs typeface="B Nazanin" panose="00000400000000000000" pitchFamily="2" charset="-78"/>
              </a:rPr>
              <a:t>­</a:t>
            </a:r>
            <a:r>
              <a:rPr lang="fa-IR" sz="1300" dirty="0">
                <a:cs typeface="B Nazanin" panose="00000400000000000000" pitchFamily="2" charset="-78"/>
              </a:rPr>
              <a:t>تر است که نام نويسنده­ي طرف مکاتبه به عنوان </a:t>
            </a:r>
            <a:r>
              <a:rPr lang="fa-IR" sz="1300" b="1" dirty="0">
                <a:cs typeface="B Nazanin" panose="00000400000000000000" pitchFamily="2" charset="-78"/>
              </a:rPr>
              <a:t>نويسنده آخر </a:t>
            </a:r>
            <a:r>
              <a:rPr lang="fa-IR" sz="1300" dirty="0">
                <a:cs typeface="B Nazanin" panose="00000400000000000000" pitchFamily="2" charset="-78"/>
              </a:rPr>
              <a:t>نوشته ­شود .</a:t>
            </a:r>
            <a:endParaRPr lang="en-US" sz="1300" dirty="0">
              <a:cs typeface="B Nazanin" panose="00000400000000000000" pitchFamily="2" charset="-78"/>
            </a:endParaRPr>
          </a:p>
          <a:p>
            <a:endParaRPr lang="en-US" dirty="0"/>
          </a:p>
        </p:txBody>
      </p:sp>
      <p:sp>
        <p:nvSpPr>
          <p:cNvPr id="2" name="Slide Number Placeholder 1"/>
          <p:cNvSpPr>
            <a:spLocks noGrp="1"/>
          </p:cNvSpPr>
          <p:nvPr>
            <p:ph type="sldNum" sz="quarter" idx="12"/>
          </p:nvPr>
        </p:nvSpPr>
        <p:spPr/>
        <p:txBody>
          <a:bodyPr/>
          <a:lstStyle/>
          <a:p>
            <a:fld id="{0FF54DE5-C571-48E8-A5BC-B369434E2F44}" type="slidenum">
              <a:rPr lang="en-US" smtClean="0"/>
              <a:pPr/>
              <a:t>9</a:t>
            </a:fld>
            <a:endParaRPr lang="en-US"/>
          </a:p>
        </p:txBody>
      </p:sp>
    </p:spTree>
    <p:extLst>
      <p:ext uri="{BB962C8B-B14F-4D97-AF65-F5344CB8AC3E}">
        <p14:creationId xmlns:p14="http://schemas.microsoft.com/office/powerpoint/2010/main" val="400279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f03431380">
  <a:themeElements>
    <a:clrScheme name="Custom 2">
      <a:dk1>
        <a:srgbClr val="514843"/>
      </a:dk1>
      <a:lt1>
        <a:srgbClr val="FFFFFF"/>
      </a:lt1>
      <a:dk2>
        <a:srgbClr val="000000"/>
      </a:dk2>
      <a:lt2>
        <a:srgbClr val="FFFFF3"/>
      </a:lt2>
      <a:accent1>
        <a:srgbClr val="514843"/>
      </a:accent1>
      <a:accent2>
        <a:srgbClr val="FF0000"/>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http://schemas.microsoft.com/office/2006/metadata/properties"/>
    <ds:schemaRef ds:uri="4873beb7-5857-4685-be1f-d57550cc96cc"/>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654</TotalTime>
  <Words>5609</Words>
  <Application>Microsoft Macintosh PowerPoint</Application>
  <PresentationFormat>On-screen Show (16:9)</PresentationFormat>
  <Paragraphs>275</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tf03431380</vt:lpstr>
      <vt:lpstr>اخلاق در انتشارآثار پژوهشي </vt:lpstr>
      <vt:lpstr>شرايط نويسندگي مقالات و آثار علمی </vt:lpstr>
      <vt:lpstr>فردي نويسنده يك مقاله محسوب مي­شود كه چهار شرط زير را به طور هم‌زمان دارا باشد:</vt:lpstr>
      <vt:lpstr>شرايط نويسندگي مقالات و آثار علمی (ادامه) </vt:lpstr>
      <vt:lpstr>شرايط نويسندگي مقالات و آثار علمی (ادامه) </vt:lpstr>
      <vt:lpstr>شرايط نويسندگي مقالات و آثار علمی (ادامه) </vt:lpstr>
      <vt:lpstr>شرايط نويسندگي مقالات و آثار علمی (ادامه) </vt:lpstr>
      <vt:lpstr>نویسنده طرف مکاتبه</vt:lpstr>
      <vt:lpstr>نویسنده طرف مکاتبه (ادامه)</vt:lpstr>
      <vt:lpstr>ترتیب نام نویسندگان</vt:lpstr>
      <vt:lpstr>وابستگی آکادمیک</vt:lpstr>
      <vt:lpstr>مصاديق تخلف پژوهشی در گزارش و انتشار آثار علمی</vt:lpstr>
      <vt:lpstr>مصاديق تخلف پژوهشی در گزارش و انتشار آثار علمی</vt:lpstr>
      <vt:lpstr>شرایط استفاده از اصل يا ترجمه­ي متن منتشرشده­ي ديگران در دستنوشته</vt:lpstr>
      <vt:lpstr>شرایط استفاده از اصل يا ترجمه­ي متن منتشرشده­ي ديگران در دستنوشته (ادامه)</vt:lpstr>
      <vt:lpstr>مصادیق تخلفات پژوهشی</vt:lpstr>
      <vt:lpstr>PowerPoint Presentation</vt:lpstr>
      <vt:lpstr>ارسال و انتشار همپوشان دستنوشته ها در يک مجله يا مجلات مختلف</vt:lpstr>
      <vt:lpstr>ارسال و انتشار همپوشان دستنوشته ها در يک مجله يا مجلات مختلف (ادامه)</vt:lpstr>
      <vt:lpstr>تعارض منافع</vt:lpstr>
      <vt:lpstr>مصادیق تخلفات پژوهشی</vt:lpstr>
      <vt:lpstr>اصول اخلاقي در سردبيری و داوری نشريات علمی و پژوهشی</vt:lpstr>
      <vt:lpstr>اصول اخلاقي در سردبيری و داوری نشريات علمی و پژوهشی</vt:lpstr>
      <vt:lpstr>اصول اخلاقي در سردبيری و داوری نشريات علمی و پژوهشی</vt:lpstr>
      <vt:lpstr>اصول اخلاقي در سردبيری و داوری نشريات علمی و پژوهشی</vt:lpstr>
      <vt:lpstr>PowerPoint Presentation</vt:lpstr>
      <vt:lpstr>اصول اخلاقي در سردبيری و داوری نشريات علمی و پژوهشی</vt:lpstr>
      <vt:lpstr>PowerPoint Presentation</vt:lpstr>
      <vt:lpstr>اصول اخلاقي در سردبيری و داوری نشريات علمی و پژوهشی</vt:lpstr>
      <vt:lpstr>اصول اخلاقي در سردبيری و داوری نشريات علمی و پژوهشی</vt:lpstr>
      <vt:lpstr>اصول اخلاقي در سردبيری و داوری نشريات علمی و پژوهشی</vt:lpstr>
      <vt:lpstr>PowerPoint Presentation</vt:lpstr>
      <vt:lpstr>اصول اخلاقي در سردبيری و داوری نشريات علمی و پژوهشی</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نقاط حادثه خیز تصادفات در راههای حاشیه شهرها و روستاهای استان گیلان</dc:title>
  <dc:creator>gtrc7</dc:creator>
  <cp:lastModifiedBy>Ehsan Shamsi Gooshki</cp:lastModifiedBy>
  <cp:revision>135</cp:revision>
  <dcterms:created xsi:type="dcterms:W3CDTF">2017-02-11T08:24:20Z</dcterms:created>
  <dcterms:modified xsi:type="dcterms:W3CDTF">2018-01-18T06:25:52Z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